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432" r:id="rId3"/>
    <p:sldId id="427" r:id="rId4"/>
    <p:sldId id="513" r:id="rId5"/>
    <p:sldId id="552" r:id="rId6"/>
    <p:sldId id="553" r:id="rId7"/>
    <p:sldId id="418" r:id="rId8"/>
    <p:sldId id="429" r:id="rId9"/>
    <p:sldId id="417" r:id="rId10"/>
    <p:sldId id="563" r:id="rId11"/>
    <p:sldId id="560" r:id="rId12"/>
    <p:sldId id="554" r:id="rId13"/>
    <p:sldId id="562" r:id="rId14"/>
    <p:sldId id="267" r:id="rId15"/>
    <p:sldId id="385" r:id="rId16"/>
    <p:sldId id="55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p:restoredTop sz="94667"/>
  </p:normalViewPr>
  <p:slideViewPr>
    <p:cSldViewPr snapToGrid="0" snapToObjects="1">
      <p:cViewPr varScale="1">
        <p:scale>
          <a:sx n="119" d="100"/>
          <a:sy n="119" d="100"/>
        </p:scale>
        <p:origin x="57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BDE92-AF6C-0C4C-85B4-641A63E41CD2}" type="datetimeFigureOut">
              <a:rPr lang="en-US" smtClean="0"/>
              <a:t>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70A65E-C06D-6F4E-B8D7-7B6DFFFA5673}" type="slidenum">
              <a:rPr lang="en-US" smtClean="0"/>
              <a:t>‹#›</a:t>
            </a:fld>
            <a:endParaRPr lang="en-US"/>
          </a:p>
        </p:txBody>
      </p:sp>
    </p:spTree>
    <p:extLst>
      <p:ext uri="{BB962C8B-B14F-4D97-AF65-F5344CB8AC3E}">
        <p14:creationId xmlns:p14="http://schemas.microsoft.com/office/powerpoint/2010/main" val="18443642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C9A58-E9E6-0946-BB9F-776BACC7ABFC}" type="slidenum">
              <a:rPr lang="en-US" sz="1200">
                <a:latin typeface="Arial"/>
              </a:rPr>
              <a:pPr eaLnBrk="1" hangingPunct="1"/>
              <a:t>2</a:t>
            </a:fld>
            <a:endParaRPr lang="en-US" sz="1200">
              <a:latin typeface="Arial"/>
            </a:endParaRPr>
          </a:p>
        </p:txBody>
      </p:sp>
      <p:sp>
        <p:nvSpPr>
          <p:cNvPr id="22531" name="Rectangle 2"/>
          <p:cNvSpPr>
            <a:spLocks noGrp="1" noRot="1" noChangeAspect="1" noChangeArrowheads="1"/>
          </p:cNvSpPr>
          <p:nvPr>
            <p:ph type="sldImg"/>
          </p:nvPr>
        </p:nvSpPr>
        <p:spPr bwMode="auto">
          <a:solidFill>
            <a:srgbClr val="FFFFFF"/>
          </a:solidFill>
          <a:ln>
            <a:solidFill>
              <a:schemeClr val="tx1"/>
            </a:solidFill>
            <a:miter lim="800000"/>
            <a:headEnd/>
            <a:tailEnd/>
          </a:ln>
          <a:extLst>
            <a:ext uri="{FAA26D3D-D897-4be2-8F04-BA451C77F1D7}">
              <ma14:placeholderFlag xmlns="" xmlns:ma14="http://schemas.microsoft.com/office/mac/drawingml/2011/main" val="1"/>
            </a:ext>
          </a:extLst>
        </p:spPr>
      </p:sp>
      <p:sp>
        <p:nvSpPr>
          <p:cNvPr id="22532" name="Rectangle 3"/>
          <p:cNvSpPr>
            <a:spLocks noGrp="1" noChangeArrowheads="1"/>
          </p:cNvSpPr>
          <p:nvPr>
            <p:ph type="body" idx="1"/>
          </p:nvPr>
        </p:nvSpPr>
        <p:spPr bwMode="auto">
          <a:solidFill>
            <a:srgbClr val="FFFFFF"/>
          </a:solidFill>
          <a:ln>
            <a:no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solidFill>
                  <a:srgbClr val="000000"/>
                </a:solidFill>
                <a:ea typeface="ＭＳ Ｐゴシック" charset="0"/>
                <a:cs typeface="ＭＳ Ｐゴシック" charset="0"/>
              </a:rPr>
              <a:t>So</a:t>
            </a:r>
            <a:r>
              <a:rPr lang="en-US" baseline="0" dirty="0">
                <a:solidFill>
                  <a:srgbClr val="000000"/>
                </a:solidFill>
                <a:ea typeface="ＭＳ Ｐゴシック" charset="0"/>
                <a:cs typeface="ＭＳ Ｐゴシック" charset="0"/>
              </a:rPr>
              <a:t> the PhenoCam network does what we refer to as</a:t>
            </a:r>
          </a:p>
          <a:p>
            <a:endParaRPr lang="en-US" baseline="0" dirty="0">
              <a:solidFill>
                <a:srgbClr val="000000"/>
              </a:solidFill>
              <a:ea typeface="ＭＳ Ｐゴシック" charset="0"/>
              <a:cs typeface="ＭＳ Ｐゴシック" charset="0"/>
            </a:endParaRPr>
          </a:p>
          <a:p>
            <a:endParaRPr lang="en-US" baseline="0" dirty="0">
              <a:solidFill>
                <a:srgbClr val="000000"/>
              </a:solidFill>
              <a:ea typeface="ＭＳ Ｐゴシック" charset="0"/>
              <a:cs typeface="ＭＳ Ｐゴシック" charset="0"/>
            </a:endParaRPr>
          </a:p>
          <a:p>
            <a:r>
              <a:rPr lang="en-US" baseline="0" dirty="0">
                <a:solidFill>
                  <a:srgbClr val="000000"/>
                </a:solidFill>
                <a:ea typeface="ＭＳ Ｐゴシック" charset="0"/>
                <a:cs typeface="ＭＳ Ｐゴシック" charset="0"/>
              </a:rPr>
              <a:t>***</a:t>
            </a:r>
          </a:p>
          <a:p>
            <a:r>
              <a:rPr lang="en-US" baseline="0" dirty="0">
                <a:solidFill>
                  <a:srgbClr val="000000"/>
                </a:solidFill>
                <a:ea typeface="ＭＳ Ｐゴシック" charset="0"/>
                <a:cs typeface="ＭＳ Ｐゴシック" charset="0"/>
              </a:rPr>
              <a:t>Tower-based flux measurements, stand-level forest inventories, and small watershed measurements</a:t>
            </a:r>
          </a:p>
          <a:p>
            <a:endParaRPr lang="en-US" baseline="0" dirty="0">
              <a:solidFill>
                <a:srgbClr val="000000"/>
              </a:solidFill>
              <a:ea typeface="ＭＳ Ｐゴシック" charset="0"/>
              <a:cs typeface="ＭＳ Ｐゴシック" charset="0"/>
            </a:endParaRPr>
          </a:p>
          <a:p>
            <a:r>
              <a:rPr lang="en-US" baseline="0" dirty="0">
                <a:solidFill>
                  <a:srgbClr val="000000"/>
                </a:solidFill>
                <a:ea typeface="ＭＳ Ｐゴシック" charset="0"/>
                <a:cs typeface="ＭＳ Ｐゴシック" charset="0"/>
              </a:rPr>
              <a:t>So this gives us a direct link</a:t>
            </a:r>
            <a:r>
              <a:rPr lang="mr-IN" baseline="0" dirty="0">
                <a:solidFill>
                  <a:srgbClr val="000000"/>
                </a:solidFill>
                <a:ea typeface="ＭＳ Ｐゴシック" charset="0"/>
                <a:cs typeface="ＭＳ Ｐゴシック" charset="0"/>
              </a:rPr>
              <a:t>…</a:t>
            </a:r>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64551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wrap</a:t>
            </a:r>
            <a:r>
              <a:rPr lang="en-US" baseline="0" dirty="0"/>
              <a:t> up… </a:t>
            </a:r>
          </a:p>
          <a:p>
            <a:endParaRPr lang="en-US" baseline="0" dirty="0"/>
          </a:p>
          <a:p>
            <a:r>
              <a:rPr lang="en-US" baseline="0" dirty="0"/>
              <a:t>**41</a:t>
            </a:r>
            <a:endParaRPr lang="en-US" dirty="0"/>
          </a:p>
        </p:txBody>
      </p:sp>
      <p:sp>
        <p:nvSpPr>
          <p:cNvPr id="4" name="Slide Number Placeholder 3"/>
          <p:cNvSpPr>
            <a:spLocks noGrp="1"/>
          </p:cNvSpPr>
          <p:nvPr>
            <p:ph type="sldNum" sz="quarter" idx="10"/>
          </p:nvPr>
        </p:nvSpPr>
        <p:spPr/>
        <p:txBody>
          <a:bodyPr/>
          <a:lstStyle/>
          <a:p>
            <a:fld id="{E6E61492-B956-4F4D-89CA-83FFC57E56D3}" type="slidenum">
              <a:rPr lang="en-US" smtClean="0"/>
              <a:t>15</a:t>
            </a:fld>
            <a:endParaRPr lang="en-US"/>
          </a:p>
        </p:txBody>
      </p:sp>
    </p:spTree>
    <p:extLst>
      <p:ext uri="{BB962C8B-B14F-4D97-AF65-F5344CB8AC3E}">
        <p14:creationId xmlns:p14="http://schemas.microsoft.com/office/powerpoint/2010/main" val="1915556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0A65E-C06D-6F4E-B8D7-7B6DFFFA5673}" type="slidenum">
              <a:rPr lang="en-US" smtClean="0"/>
              <a:t>16</a:t>
            </a:fld>
            <a:endParaRPr lang="en-US"/>
          </a:p>
        </p:txBody>
      </p:sp>
    </p:spTree>
    <p:extLst>
      <p:ext uri="{BB962C8B-B14F-4D97-AF65-F5344CB8AC3E}">
        <p14:creationId xmlns:p14="http://schemas.microsoft.com/office/powerpoint/2010/main" val="24660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Digital camera images use the the red-green-blue additive color model, which says that we can reproduce any color through some combination of the three primary colors </a:t>
            </a:r>
          </a:p>
          <a:p>
            <a:r>
              <a:rPr lang="en-US" baseline="0" dirty="0"/>
              <a:t>We can split each image into these three components, and for a particular region within each image, quantify the intensity of each, and develop a quantitative measure of canopy greenness. </a:t>
            </a:r>
          </a:p>
          <a:p>
            <a:endParaRPr lang="en-US" baseline="0" dirty="0"/>
          </a:p>
          <a:p>
            <a:r>
              <a:rPr lang="en-US" dirty="0"/>
              <a:t>This</a:t>
            </a:r>
            <a:r>
              <a:rPr lang="en-US" baseline="0" dirty="0"/>
              <a:t> graph shows six years of canopy greenness derived from imagery from the Harvard forest. Greenness is low in the winter, rises steeply in spring, drops off gradually over the summer, and falls sharply in autumn. These transitions correspond to dates of leaf out, peak canopy development, and autumn coloration, as recorded by an observer, based on visual assessment of phenology. So our camera-based method is providing data that is consistent with ground observations, but automatically, and at a much higher temporal resolution.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960A3FB-3506-8047-BC07-E82F91DE2C3B}" type="slidenum">
              <a:rPr lang="en-US" smtClean="0"/>
              <a:t>3</a:t>
            </a:fld>
            <a:endParaRPr lang="en-US"/>
          </a:p>
        </p:txBody>
      </p:sp>
    </p:spTree>
    <p:extLst>
      <p:ext uri="{BB962C8B-B14F-4D97-AF65-F5344CB8AC3E}">
        <p14:creationId xmlns:p14="http://schemas.microsoft.com/office/powerpoint/2010/main" val="92639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approach is also able to track seasonal</a:t>
            </a:r>
            <a:r>
              <a:rPr lang="en-US" baseline="0" dirty="0"/>
              <a:t> changes in greenness of other types of vegetation. So for almost seven years we have had a camera looking at a mixed C3/C4 grassland located at 3000 feet on the western flank of Mauna Kea, on the Big Island</a:t>
            </a:r>
          </a:p>
          <a:p>
            <a:endParaRPr lang="en-US" baseline="0" dirty="0"/>
          </a:p>
          <a:p>
            <a:r>
              <a:rPr lang="en-US" baseline="0" dirty="0"/>
              <a:t>Here, seasonality is driven by the timing and magnitude of precipitation events, and as you can see there is substantial year-to-year </a:t>
            </a:r>
            <a:r>
              <a:rPr lang="en-US" baseline="0" dirty="0" err="1"/>
              <a:t>variaibility</a:t>
            </a:r>
            <a:r>
              <a:rPr lang="en-US" baseline="0" dirty="0"/>
              <a:t> in the frequency and duration of green-up pulses, and again we’re able to track that, automatically and at high temporal resolution, using </a:t>
            </a:r>
            <a:r>
              <a:rPr lang="en-US" baseline="0" dirty="0" err="1"/>
              <a:t>Phenocam</a:t>
            </a:r>
            <a:r>
              <a:rPr lang="en-US" baseline="0" dirty="0"/>
              <a:t> imagery</a:t>
            </a:r>
          </a:p>
          <a:p>
            <a:endParaRPr lang="en-US" dirty="0"/>
          </a:p>
        </p:txBody>
      </p:sp>
      <p:sp>
        <p:nvSpPr>
          <p:cNvPr id="4" name="Slide Number Placeholder 3"/>
          <p:cNvSpPr>
            <a:spLocks noGrp="1"/>
          </p:cNvSpPr>
          <p:nvPr>
            <p:ph type="sldNum" sz="quarter" idx="10"/>
          </p:nvPr>
        </p:nvSpPr>
        <p:spPr/>
        <p:txBody>
          <a:bodyPr/>
          <a:lstStyle/>
          <a:p>
            <a:fld id="{E6E61492-B956-4F4D-89CA-83FFC57E56D3}" type="slidenum">
              <a:rPr lang="en-US" smtClean="0"/>
              <a:t>4</a:t>
            </a:fld>
            <a:endParaRPr lang="en-US"/>
          </a:p>
        </p:txBody>
      </p:sp>
    </p:spTree>
    <p:extLst>
      <p:ext uri="{BB962C8B-B14F-4D97-AF65-F5344CB8AC3E}">
        <p14:creationId xmlns:p14="http://schemas.microsoft.com/office/powerpoint/2010/main" val="262087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But</a:t>
            </a:r>
            <a:r>
              <a:rPr lang="en-US" baseline="0" dirty="0">
                <a:solidFill>
                  <a:srgbClr val="000000"/>
                </a:solidFill>
              </a:rPr>
              <a:t> in other evergreen ecosystems, the seasonality is not so pronounced.</a:t>
            </a:r>
          </a:p>
          <a:p>
            <a:r>
              <a:rPr lang="en-US" baseline="0" dirty="0">
                <a:solidFill>
                  <a:srgbClr val="000000"/>
                </a:solidFill>
              </a:rPr>
              <a:t>***</a:t>
            </a:r>
          </a:p>
          <a:p>
            <a:r>
              <a:rPr lang="en-US" baseline="0" dirty="0">
                <a:solidFill>
                  <a:srgbClr val="000000"/>
                </a:solidFill>
              </a:rPr>
              <a:t>Here are two y of data from a camera set up at Volcano National Park on the Big Island of Hawaii</a:t>
            </a:r>
          </a:p>
          <a:p>
            <a:r>
              <a:rPr lang="en-US" baseline="0" dirty="0">
                <a:solidFill>
                  <a:srgbClr val="000000"/>
                </a:solidFill>
              </a:rPr>
              <a:t>The y axis range is the same as for the </a:t>
            </a:r>
            <a:r>
              <a:rPr lang="en-US" baseline="0" dirty="0" err="1">
                <a:solidFill>
                  <a:srgbClr val="000000"/>
                </a:solidFill>
              </a:rPr>
              <a:t>Niwot</a:t>
            </a:r>
            <a:r>
              <a:rPr lang="en-US" baseline="0" dirty="0">
                <a:solidFill>
                  <a:srgbClr val="000000"/>
                </a:solidFill>
              </a:rPr>
              <a:t> data</a:t>
            </a:r>
          </a:p>
          <a:p>
            <a:r>
              <a:rPr lang="en-US" baseline="0" dirty="0">
                <a:solidFill>
                  <a:srgbClr val="000000"/>
                </a:solidFill>
              </a:rPr>
              <a:t>And you can see that there are are some changes in greenness, but the amplitude is much smaller than at </a:t>
            </a:r>
            <a:r>
              <a:rPr lang="en-US" baseline="0" dirty="0" err="1">
                <a:solidFill>
                  <a:srgbClr val="000000"/>
                </a:solidFill>
              </a:rPr>
              <a:t>Niwot</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E6E61492-B956-4F4D-89CA-83FFC57E56D3}" type="slidenum">
              <a:rPr lang="en-US" smtClean="0"/>
              <a:t>5</a:t>
            </a:fld>
            <a:endParaRPr lang="en-US"/>
          </a:p>
        </p:txBody>
      </p:sp>
    </p:spTree>
    <p:extLst>
      <p:ext uri="{BB962C8B-B14F-4D97-AF65-F5344CB8AC3E}">
        <p14:creationId xmlns:p14="http://schemas.microsoft.com/office/powerpoint/2010/main" val="1245267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see very clearly here just how much greener the foliage is in July, and how much browner it is in January</a:t>
            </a:r>
          </a:p>
        </p:txBody>
      </p:sp>
      <p:sp>
        <p:nvSpPr>
          <p:cNvPr id="4" name="Slide Number Placeholder 3"/>
          <p:cNvSpPr>
            <a:spLocks noGrp="1"/>
          </p:cNvSpPr>
          <p:nvPr>
            <p:ph type="sldNum" sz="quarter" idx="10"/>
          </p:nvPr>
        </p:nvSpPr>
        <p:spPr/>
        <p:txBody>
          <a:bodyPr/>
          <a:lstStyle/>
          <a:p>
            <a:fld id="{E6E61492-B956-4F4D-89CA-83FFC57E56D3}" type="slidenum">
              <a:rPr lang="en-US" smtClean="0"/>
              <a:t>6</a:t>
            </a:fld>
            <a:endParaRPr lang="en-US"/>
          </a:p>
        </p:txBody>
      </p:sp>
    </p:spTree>
    <p:extLst>
      <p:ext uri="{BB962C8B-B14F-4D97-AF65-F5344CB8AC3E}">
        <p14:creationId xmlns:p14="http://schemas.microsoft.com/office/powerpoint/2010/main" val="1771419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use remote sensing at all you</a:t>
            </a:r>
            <a:r>
              <a:rPr lang="en-US" baseline="0" dirty="0"/>
              <a:t> may be wondering about whether we can get information about near infrared wavelengths from our camera imagery. And in fact, </a:t>
            </a:r>
            <a:r>
              <a:rPr lang="en-US" dirty="0"/>
              <a:t>we’ve also figured out how to turn our RGB</a:t>
            </a:r>
            <a:r>
              <a:rPr lang="en-US" baseline="0" dirty="0"/>
              <a:t> – red green blue – cameras into inexpensive four channel imaging sensors that have a near-infrared band</a:t>
            </a:r>
          </a:p>
          <a:p>
            <a:endParaRPr lang="en-US" baseline="0" dirty="0"/>
          </a:p>
          <a:p>
            <a:r>
              <a:rPr lang="en-US" baseline="0" dirty="0"/>
              <a:t>So the CMOS imaging sensor that is standard in most digital cameras is sensitive to wavelengths of light beyond what can be seen by the human eye – near infrared wavelengths of 700 nm and longer </a:t>
            </a:r>
          </a:p>
          <a:p>
            <a:endParaRPr lang="en-US" baseline="0" dirty="0"/>
          </a:p>
          <a:p>
            <a:r>
              <a:rPr lang="en-US" baseline="0" dirty="0"/>
              <a:t>These wavelengths are typically blocked by a special filter, but in our camera we can control that filter via software, and this enables us to take sequential images – the first a visible-</a:t>
            </a:r>
            <a:r>
              <a:rPr lang="en-US" baseline="0" dirty="0" err="1"/>
              <a:t>wavelgnth</a:t>
            </a:r>
            <a:r>
              <a:rPr lang="en-US" baseline="0" dirty="0"/>
              <a:t> image, and the second a visible plus </a:t>
            </a:r>
            <a:r>
              <a:rPr lang="en-US" baseline="0" dirty="0" err="1"/>
              <a:t>nearinfrared</a:t>
            </a:r>
            <a:r>
              <a:rPr lang="en-US" baseline="0" dirty="0"/>
              <a:t> image. By differencing the two, we can pull out the near infrared band.</a:t>
            </a:r>
          </a:p>
          <a:p>
            <a:endParaRPr lang="en-US" baseline="0" dirty="0"/>
          </a:p>
          <a:p>
            <a:r>
              <a:rPr lang="en-US" baseline="0" dirty="0"/>
              <a:t>This has several neat applications, including producing false color images of the sort you see here on the bottom, where green vegetation is shown as luminous pink, and also it allows us to calculate a vegetation index that is analogous to the normalized difference vegetation index standard in satellite remote sensing.</a:t>
            </a:r>
            <a:endParaRPr lang="en-US" dirty="0"/>
          </a:p>
        </p:txBody>
      </p:sp>
      <p:sp>
        <p:nvSpPr>
          <p:cNvPr id="4" name="Slide Number Placeholder 3"/>
          <p:cNvSpPr>
            <a:spLocks noGrp="1"/>
          </p:cNvSpPr>
          <p:nvPr>
            <p:ph type="sldNum" sz="quarter" idx="10"/>
          </p:nvPr>
        </p:nvSpPr>
        <p:spPr/>
        <p:txBody>
          <a:bodyPr/>
          <a:lstStyle/>
          <a:p>
            <a:fld id="{E6E61492-B956-4F4D-89CA-83FFC57E56D3}" type="slidenum">
              <a:rPr lang="en-US" smtClean="0"/>
              <a:t>7</a:t>
            </a:fld>
            <a:endParaRPr lang="en-US"/>
          </a:p>
        </p:txBody>
      </p:sp>
    </p:spTree>
    <p:extLst>
      <p:ext uri="{BB962C8B-B14F-4D97-AF65-F5344CB8AC3E}">
        <p14:creationId xmlns:p14="http://schemas.microsoft.com/office/powerpoint/2010/main" val="102993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now</a:t>
            </a:r>
            <a:r>
              <a:rPr lang="en-US" baseline="0" dirty="0"/>
              <a:t> have over 400 cameras contributing imagery to the PhenoCam dataset. Most of these are </a:t>
            </a:r>
            <a:r>
              <a:rPr lang="en-US" baseline="0" dirty="0" err="1"/>
              <a:t>lcoated</a:t>
            </a:r>
            <a:r>
              <a:rPr lang="en-US" baseline="0" dirty="0"/>
              <a:t> within the United States, and we have cameras across the country, from Hawaii to Maine and from Alaska to Florida, as well as cameras in </a:t>
            </a:r>
            <a:r>
              <a:rPr lang="en-US" baseline="0" dirty="0" err="1"/>
              <a:t>Canda</a:t>
            </a:r>
            <a:r>
              <a:rPr lang="en-US" baseline="0" dirty="0"/>
              <a:t>, Panama, and a number of countries in Europe. </a:t>
            </a:r>
          </a:p>
          <a:p>
            <a:endParaRPr lang="en-US" baseline="0" dirty="0"/>
          </a:p>
          <a:p>
            <a:r>
              <a:rPr lang="en-US" baseline="0" dirty="0"/>
              <a:t>The imagery and data from these cameras is all publicly available through our web page… </a:t>
            </a:r>
            <a:endParaRPr lang="en-US" dirty="0"/>
          </a:p>
        </p:txBody>
      </p:sp>
      <p:sp>
        <p:nvSpPr>
          <p:cNvPr id="4" name="Slide Number Placeholder 3"/>
          <p:cNvSpPr>
            <a:spLocks noGrp="1"/>
          </p:cNvSpPr>
          <p:nvPr>
            <p:ph type="sldNum" sz="quarter" idx="10"/>
          </p:nvPr>
        </p:nvSpPr>
        <p:spPr/>
        <p:txBody>
          <a:bodyPr/>
          <a:lstStyle/>
          <a:p>
            <a:fld id="{C960A3FB-3506-8047-BC07-E82F91DE2C3B}" type="slidenum">
              <a:rPr lang="en-US" smtClean="0"/>
              <a:t>8</a:t>
            </a:fld>
            <a:endParaRPr lang="en-US"/>
          </a:p>
        </p:txBody>
      </p:sp>
    </p:spTree>
    <p:extLst>
      <p:ext uri="{BB962C8B-B14F-4D97-AF65-F5344CB8AC3E}">
        <p14:creationId xmlns:p14="http://schemas.microsoft.com/office/powerpoint/2010/main" val="259742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sample images from a variety of ecosystem types,</a:t>
            </a:r>
            <a:r>
              <a:rPr lang="en-US" baseline="0" dirty="0"/>
              <a:t> including grasslands and prairie, savannah and </a:t>
            </a:r>
            <a:r>
              <a:rPr lang="en-US" baseline="0" dirty="0" err="1"/>
              <a:t>shrublands</a:t>
            </a:r>
            <a:r>
              <a:rPr lang="en-US" baseline="0" dirty="0"/>
              <a:t>, deciduous and evergreen forests, as well as agricultural crops. </a:t>
            </a:r>
          </a:p>
          <a:p>
            <a:endParaRPr lang="en-US" baseline="0" dirty="0"/>
          </a:p>
          <a:p>
            <a:r>
              <a:rPr lang="en-US" baseline="0" dirty="0"/>
              <a:t>Our ultimate goal is to have a comprehensive sampling of all the diverse ecosystem types of North America.</a:t>
            </a:r>
          </a:p>
        </p:txBody>
      </p:sp>
      <p:sp>
        <p:nvSpPr>
          <p:cNvPr id="4" name="Slide Number Placeholder 3"/>
          <p:cNvSpPr>
            <a:spLocks noGrp="1"/>
          </p:cNvSpPr>
          <p:nvPr>
            <p:ph type="sldNum" sz="quarter" idx="10"/>
          </p:nvPr>
        </p:nvSpPr>
        <p:spPr/>
        <p:txBody>
          <a:bodyPr/>
          <a:lstStyle/>
          <a:p>
            <a:fld id="{C960A3FB-3506-8047-BC07-E82F91DE2C3B}" type="slidenum">
              <a:rPr lang="en-US" smtClean="0"/>
              <a:t>9</a:t>
            </a:fld>
            <a:endParaRPr lang="en-US"/>
          </a:p>
        </p:txBody>
      </p:sp>
    </p:spTree>
    <p:extLst>
      <p:ext uri="{BB962C8B-B14F-4D97-AF65-F5344CB8AC3E}">
        <p14:creationId xmlns:p14="http://schemas.microsoft.com/office/powerpoint/2010/main" val="197832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these papers ahead of time so you are familiar with the analysis and satellite products used. </a:t>
            </a:r>
          </a:p>
        </p:txBody>
      </p:sp>
      <p:sp>
        <p:nvSpPr>
          <p:cNvPr id="4" name="Slide Number Placeholder 3"/>
          <p:cNvSpPr>
            <a:spLocks noGrp="1"/>
          </p:cNvSpPr>
          <p:nvPr>
            <p:ph type="sldNum" sz="quarter" idx="5"/>
          </p:nvPr>
        </p:nvSpPr>
        <p:spPr/>
        <p:txBody>
          <a:bodyPr/>
          <a:lstStyle/>
          <a:p>
            <a:fld id="{4E70A65E-C06D-6F4E-B8D7-7B6DFFFA5673}" type="slidenum">
              <a:rPr lang="en-US" smtClean="0"/>
              <a:t>13</a:t>
            </a:fld>
            <a:endParaRPr lang="en-US"/>
          </a:p>
        </p:txBody>
      </p:sp>
    </p:spTree>
    <p:extLst>
      <p:ext uri="{BB962C8B-B14F-4D97-AF65-F5344CB8AC3E}">
        <p14:creationId xmlns:p14="http://schemas.microsoft.com/office/powerpoint/2010/main" val="3177420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5B2BC6-1AE2-D84A-924F-9320E1E97280}"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66408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B2BC6-1AE2-D84A-924F-9320E1E97280}"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3508575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B2BC6-1AE2-D84A-924F-9320E1E97280}"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3928894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DR Custom">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7883"/>
            <a:ext cx="9144000" cy="341384"/>
          </a:xfrm>
        </p:spPr>
        <p:txBody>
          <a:bodyPr>
            <a:noAutofit/>
          </a:bodyPr>
          <a:lstStyle>
            <a:lvl1pPr>
              <a:defRPr sz="4000"/>
            </a:lvl1pPr>
          </a:lstStyle>
          <a:p>
            <a:r>
              <a:rPr lang="en-US"/>
              <a:t>Click to edit Master title style</a:t>
            </a:r>
          </a:p>
        </p:txBody>
      </p:sp>
      <p:sp>
        <p:nvSpPr>
          <p:cNvPr id="7" name="Text Placeholder 6"/>
          <p:cNvSpPr>
            <a:spLocks noGrp="1"/>
          </p:cNvSpPr>
          <p:nvPr>
            <p:ph type="body" sz="quarter" idx="13"/>
          </p:nvPr>
        </p:nvSpPr>
        <p:spPr>
          <a:xfrm>
            <a:off x="457200" y="1178807"/>
            <a:ext cx="8053388" cy="50118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02277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690DDC3-D865-5E48-9AE6-3C3C966805B9}" type="slidenum">
              <a:rPr lang="en-US"/>
              <a:pPr/>
              <a:t>‹#›</a:t>
            </a:fld>
            <a:endParaRPr lang="en-US"/>
          </a:p>
        </p:txBody>
      </p:sp>
    </p:spTree>
    <p:extLst>
      <p:ext uri="{BB962C8B-B14F-4D97-AF65-F5344CB8AC3E}">
        <p14:creationId xmlns:p14="http://schemas.microsoft.com/office/powerpoint/2010/main" val="284509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B2BC6-1AE2-D84A-924F-9320E1E97280}"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86833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5B2BC6-1AE2-D84A-924F-9320E1E97280}"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168318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5B2BC6-1AE2-D84A-924F-9320E1E97280}"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1837299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5B2BC6-1AE2-D84A-924F-9320E1E97280}" type="datetimeFigureOut">
              <a:rPr lang="en-US" smtClean="0"/>
              <a:t>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22946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5B2BC6-1AE2-D84A-924F-9320E1E97280}" type="datetimeFigureOut">
              <a:rPr lang="en-US" smtClean="0"/>
              <a:t>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189365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B2BC6-1AE2-D84A-924F-9320E1E97280}" type="datetimeFigureOut">
              <a:rPr lang="en-US" smtClean="0"/>
              <a:t>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335851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5B2BC6-1AE2-D84A-924F-9320E1E97280}"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176199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5B2BC6-1AE2-D84A-924F-9320E1E97280}"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8DF60-F643-F742-98E3-AA10075E265B}" type="slidenum">
              <a:rPr lang="en-US" smtClean="0"/>
              <a:t>‹#›</a:t>
            </a:fld>
            <a:endParaRPr lang="en-US"/>
          </a:p>
        </p:txBody>
      </p:sp>
    </p:spTree>
    <p:extLst>
      <p:ext uri="{BB962C8B-B14F-4D97-AF65-F5344CB8AC3E}">
        <p14:creationId xmlns:p14="http://schemas.microsoft.com/office/powerpoint/2010/main" val="225324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B2BC6-1AE2-D84A-924F-9320E1E97280}" type="datetimeFigureOut">
              <a:rPr lang="en-US" smtClean="0"/>
              <a:t>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8DF60-F643-F742-98E3-AA10075E265B}" type="slidenum">
              <a:rPr lang="en-US" smtClean="0"/>
              <a:t>‹#›</a:t>
            </a:fld>
            <a:endParaRPr lang="en-US"/>
          </a:p>
        </p:txBody>
      </p:sp>
    </p:spTree>
    <p:extLst>
      <p:ext uri="{BB962C8B-B14F-4D97-AF65-F5344CB8AC3E}">
        <p14:creationId xmlns:p14="http://schemas.microsoft.com/office/powerpoint/2010/main" val="188868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3.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3.tiff"/><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5.jpe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notesSlide" Target="../notesSlides/notesSlide8.xml"/><Relationship Id="rId16" Type="http://schemas.openxmlformats.org/officeDocument/2006/relationships/image" Target="../media/image37.jpeg"/><Relationship Id="rId20" Type="http://schemas.microsoft.com/office/2007/relationships/hdphoto" Target="../media/hdphoto4.wdp"/><Relationship Id="rId1" Type="http://schemas.openxmlformats.org/officeDocument/2006/relationships/slideLayout" Target="../slideLayouts/slideLayout1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19" Type="http://schemas.openxmlformats.org/officeDocument/2006/relationships/image" Target="../media/image40.jpeg"/><Relationship Id="rId4" Type="http://schemas.microsoft.com/office/2007/relationships/hdphoto" Target="../media/hdphoto3.wdp"/><Relationship Id="rId9" Type="http://schemas.openxmlformats.org/officeDocument/2006/relationships/image" Target="../media/image30.jpeg"/><Relationship Id="rId1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descr="forest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p:txBody>
          <a:bodyPr>
            <a:normAutofit fontScale="90000"/>
          </a:bodyPr>
          <a:lstStyle/>
          <a:p>
            <a:br>
              <a:rPr lang="en-US" dirty="0">
                <a:solidFill>
                  <a:schemeClr val="bg1"/>
                </a:solidFill>
              </a:rPr>
            </a:br>
            <a:br>
              <a:rPr lang="en-US" dirty="0">
                <a:solidFill>
                  <a:schemeClr val="bg1"/>
                </a:solidFill>
              </a:rPr>
            </a:br>
            <a:r>
              <a:rPr lang="en-US" dirty="0" err="1">
                <a:solidFill>
                  <a:schemeClr val="bg1"/>
                </a:solidFill>
              </a:rPr>
              <a:t>PhenoCam</a:t>
            </a:r>
            <a:r>
              <a:rPr lang="en-US" dirty="0">
                <a:solidFill>
                  <a:schemeClr val="bg1"/>
                </a:solidFill>
              </a:rPr>
              <a:t> data for validation of remotely sensed VIs</a:t>
            </a:r>
            <a:br>
              <a:rPr lang="en-US" dirty="0">
                <a:solidFill>
                  <a:schemeClr val="bg1"/>
                </a:solidFill>
              </a:rPr>
            </a:br>
            <a:br>
              <a:rPr lang="en-US" sz="3200" dirty="0">
                <a:solidFill>
                  <a:schemeClr val="bg1"/>
                </a:solidFill>
              </a:rPr>
            </a:br>
            <a:r>
              <a:rPr lang="en-US" sz="3200" dirty="0">
                <a:solidFill>
                  <a:schemeClr val="bg1"/>
                </a:solidFill>
              </a:rPr>
              <a:t>Bijan </a:t>
            </a:r>
            <a:r>
              <a:rPr lang="en-US" sz="3200" dirty="0" err="1">
                <a:solidFill>
                  <a:schemeClr val="bg1"/>
                </a:solidFill>
              </a:rPr>
              <a:t>Seyednasrollah</a:t>
            </a:r>
            <a:r>
              <a:rPr lang="en-US" sz="3200" dirty="0">
                <a:solidFill>
                  <a:schemeClr val="bg1"/>
                </a:solidFill>
              </a:rPr>
              <a:t> &amp; Andrew D. Richardson</a:t>
            </a:r>
            <a:br>
              <a:rPr lang="en-US" sz="3200" dirty="0">
                <a:solidFill>
                  <a:schemeClr val="bg1"/>
                </a:solidFill>
              </a:rPr>
            </a:br>
            <a:r>
              <a:rPr lang="en-US" sz="3200" dirty="0">
                <a:solidFill>
                  <a:schemeClr val="bg1"/>
                </a:solidFill>
              </a:rPr>
              <a:t>Northern Arizona University</a:t>
            </a:r>
          </a:p>
        </p:txBody>
      </p:sp>
      <p:sp>
        <p:nvSpPr>
          <p:cNvPr id="3" name="Rectangle 2">
            <a:extLst>
              <a:ext uri="{FF2B5EF4-FFF2-40B4-BE49-F238E27FC236}">
                <a16:creationId xmlns:a16="http://schemas.microsoft.com/office/drawing/2014/main" id="{1B6B621D-4160-BD47-8431-2EF23C7960B2}"/>
              </a:ext>
            </a:extLst>
          </p:cNvPr>
          <p:cNvSpPr/>
          <p:nvPr/>
        </p:nvSpPr>
        <p:spPr>
          <a:xfrm>
            <a:off x="0" y="5879271"/>
            <a:ext cx="9143999" cy="1366528"/>
          </a:xfrm>
          <a:prstGeom prst="rect">
            <a:avLst/>
          </a:prstGeom>
        </p:spPr>
        <p:txBody>
          <a:bodyPr wrap="square">
            <a:spAutoFit/>
          </a:bodyPr>
          <a:lstStyle/>
          <a:p>
            <a:pPr>
              <a:spcBef>
                <a:spcPct val="20000"/>
              </a:spcBef>
            </a:pPr>
            <a:r>
              <a:rPr lang="en-US" b="1" dirty="0">
                <a:solidFill>
                  <a:schemeClr val="bg1"/>
                </a:solidFill>
              </a:rPr>
              <a:t>CEOS LPV Workshop • Washington DC</a:t>
            </a:r>
          </a:p>
          <a:p>
            <a:pPr>
              <a:spcBef>
                <a:spcPct val="20000"/>
              </a:spcBef>
            </a:pPr>
            <a:r>
              <a:rPr lang="en-US" b="1" dirty="0">
                <a:solidFill>
                  <a:schemeClr val="bg1"/>
                </a:solidFill>
              </a:rPr>
              <a:t>12 December 2018</a:t>
            </a:r>
          </a:p>
          <a:p>
            <a:pPr>
              <a:spcBef>
                <a:spcPct val="20000"/>
              </a:spcBef>
            </a:pPr>
            <a:endParaRPr lang="en-US" b="1" dirty="0">
              <a:solidFill>
                <a:schemeClr val="bg1"/>
              </a:solidFill>
            </a:endParaRPr>
          </a:p>
          <a:p>
            <a:pPr>
              <a:spcBef>
                <a:spcPct val="20000"/>
              </a:spcBef>
            </a:pPr>
            <a:endParaRPr lang="en-US" b="1" dirty="0">
              <a:solidFill>
                <a:schemeClr val="bg1"/>
              </a:solidFill>
            </a:endParaRPr>
          </a:p>
        </p:txBody>
      </p:sp>
    </p:spTree>
    <p:extLst>
      <p:ext uri="{BB962C8B-B14F-4D97-AF65-F5344CB8AC3E}">
        <p14:creationId xmlns:p14="http://schemas.microsoft.com/office/powerpoint/2010/main" val="7126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C421-0139-9E43-89CE-112EB79B40D7}"/>
              </a:ext>
            </a:extLst>
          </p:cNvPr>
          <p:cNvSpPr>
            <a:spLocks noGrp="1"/>
          </p:cNvSpPr>
          <p:nvPr>
            <p:ph type="title"/>
          </p:nvPr>
        </p:nvSpPr>
        <p:spPr/>
        <p:txBody>
          <a:bodyPr/>
          <a:lstStyle/>
          <a:p>
            <a:r>
              <a:rPr lang="en-US" sz="2400" dirty="0" err="1"/>
              <a:t>PhenoCam</a:t>
            </a:r>
            <a:r>
              <a:rPr lang="en-US" sz="2400" dirty="0"/>
              <a:t> is also archiving, processing and distributing imagery from cameras in all NEON domains</a:t>
            </a:r>
          </a:p>
        </p:txBody>
      </p:sp>
      <p:sp>
        <p:nvSpPr>
          <p:cNvPr id="3" name="Text Placeholder 2">
            <a:extLst>
              <a:ext uri="{FF2B5EF4-FFF2-40B4-BE49-F238E27FC236}">
                <a16:creationId xmlns:a16="http://schemas.microsoft.com/office/drawing/2014/main" id="{3A472182-BF12-F24E-9A17-3464371F4330}"/>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C40EC8C2-C681-7044-968D-46AE46FC11B0}"/>
              </a:ext>
            </a:extLst>
          </p:cNvPr>
          <p:cNvPicPr>
            <a:picLocks noChangeAspect="1"/>
          </p:cNvPicPr>
          <p:nvPr/>
        </p:nvPicPr>
        <p:blipFill>
          <a:blip r:embed="rId2"/>
          <a:stretch>
            <a:fillRect/>
          </a:stretch>
        </p:blipFill>
        <p:spPr>
          <a:xfrm>
            <a:off x="571665" y="987512"/>
            <a:ext cx="8115135" cy="5795184"/>
          </a:xfrm>
          <a:prstGeom prst="rect">
            <a:avLst/>
          </a:prstGeom>
        </p:spPr>
      </p:pic>
    </p:spTree>
    <p:extLst>
      <p:ext uri="{BB962C8B-B14F-4D97-AF65-F5344CB8AC3E}">
        <p14:creationId xmlns:p14="http://schemas.microsoft.com/office/powerpoint/2010/main" val="5765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73B8-E2F3-6D40-A299-B0FCA15BFD0B}"/>
              </a:ext>
            </a:extLst>
          </p:cNvPr>
          <p:cNvSpPr>
            <a:spLocks noGrp="1"/>
          </p:cNvSpPr>
          <p:nvPr>
            <p:ph type="title"/>
          </p:nvPr>
        </p:nvSpPr>
        <p:spPr>
          <a:xfrm>
            <a:off x="0" y="267883"/>
            <a:ext cx="3911173" cy="341384"/>
          </a:xfrm>
        </p:spPr>
        <p:txBody>
          <a:bodyPr/>
          <a:lstStyle/>
          <a:p>
            <a:r>
              <a:rPr lang="en-US" sz="2800" dirty="0" err="1"/>
              <a:t>PhenoCam</a:t>
            </a:r>
            <a:r>
              <a:rPr lang="en-US" sz="2800" dirty="0"/>
              <a:t> Dataset V1.0</a:t>
            </a:r>
          </a:p>
        </p:txBody>
      </p:sp>
      <p:sp>
        <p:nvSpPr>
          <p:cNvPr id="3" name="Text Placeholder 2">
            <a:extLst>
              <a:ext uri="{FF2B5EF4-FFF2-40B4-BE49-F238E27FC236}">
                <a16:creationId xmlns:a16="http://schemas.microsoft.com/office/drawing/2014/main" id="{590456DE-51B8-E141-B090-5DE3F2B14030}"/>
              </a:ext>
            </a:extLst>
          </p:cNvPr>
          <p:cNvSpPr>
            <a:spLocks noGrp="1"/>
          </p:cNvSpPr>
          <p:nvPr>
            <p:ph type="body" sz="quarter" idx="13"/>
          </p:nvPr>
        </p:nvSpPr>
        <p:spPr>
          <a:xfrm>
            <a:off x="457200" y="1178807"/>
            <a:ext cx="3453973" cy="5011835"/>
          </a:xfrm>
        </p:spPr>
        <p:txBody>
          <a:bodyPr>
            <a:normAutofit/>
          </a:bodyPr>
          <a:lstStyle/>
          <a:p>
            <a:r>
              <a:rPr lang="en-US" sz="2400" dirty="0"/>
              <a:t>125 sites, 750 site-years, fully processed and quality controlled</a:t>
            </a:r>
          </a:p>
          <a:p>
            <a:r>
              <a:rPr lang="en-US" sz="2400" dirty="0"/>
              <a:t>Data and imagery posted to ORNL DAAC</a:t>
            </a:r>
          </a:p>
          <a:p>
            <a:r>
              <a:rPr lang="en-US" sz="2400" dirty="0"/>
              <a:t>Available under CC0 Public Domain Dedication </a:t>
            </a:r>
          </a:p>
          <a:p>
            <a:r>
              <a:rPr lang="en-US" sz="2400" dirty="0"/>
              <a:t>Fully documented in </a:t>
            </a:r>
            <a:r>
              <a:rPr lang="en-US" sz="2400" i="1" dirty="0"/>
              <a:t>Scientific Data </a:t>
            </a:r>
            <a:r>
              <a:rPr lang="en-US" sz="2400" dirty="0"/>
              <a:t>publication published in 2018</a:t>
            </a:r>
          </a:p>
          <a:p>
            <a:endParaRPr lang="en-US" sz="2400" dirty="0"/>
          </a:p>
        </p:txBody>
      </p:sp>
      <p:pic>
        <p:nvPicPr>
          <p:cNvPr id="4" name="Picture 3">
            <a:extLst>
              <a:ext uri="{FF2B5EF4-FFF2-40B4-BE49-F238E27FC236}">
                <a16:creationId xmlns:a16="http://schemas.microsoft.com/office/drawing/2014/main" id="{EF3B8AA1-34DE-F944-B807-430D13AFDE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1173" y="-19493"/>
            <a:ext cx="5232827" cy="6858000"/>
          </a:xfrm>
          <a:prstGeom prst="rect">
            <a:avLst/>
          </a:prstGeom>
        </p:spPr>
      </p:pic>
    </p:spTree>
    <p:extLst>
      <p:ext uri="{BB962C8B-B14F-4D97-AF65-F5344CB8AC3E}">
        <p14:creationId xmlns:p14="http://schemas.microsoft.com/office/powerpoint/2010/main" val="3986957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C025-7AF7-DF40-A1E3-91E403C2536D}"/>
              </a:ext>
            </a:extLst>
          </p:cNvPr>
          <p:cNvSpPr>
            <a:spLocks noGrp="1"/>
          </p:cNvSpPr>
          <p:nvPr>
            <p:ph type="title"/>
          </p:nvPr>
        </p:nvSpPr>
        <p:spPr/>
        <p:txBody>
          <a:bodyPr/>
          <a:lstStyle/>
          <a:p>
            <a:r>
              <a:rPr lang="en-US" sz="2800" dirty="0"/>
              <a:t>Some examples of RS product evaluation</a:t>
            </a:r>
          </a:p>
        </p:txBody>
      </p:sp>
      <p:sp>
        <p:nvSpPr>
          <p:cNvPr id="3" name="Text Placeholder 2">
            <a:extLst>
              <a:ext uri="{FF2B5EF4-FFF2-40B4-BE49-F238E27FC236}">
                <a16:creationId xmlns:a16="http://schemas.microsoft.com/office/drawing/2014/main" id="{9ACB2F09-C702-164D-8389-8CE345650E43}"/>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0E77FDB9-8F69-9D4F-A833-A87C70DFB5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2767" y="909936"/>
            <a:ext cx="5506292" cy="1874040"/>
          </a:xfrm>
          <a:prstGeom prst="rect">
            <a:avLst/>
          </a:prstGeom>
        </p:spPr>
      </p:pic>
      <p:pic>
        <p:nvPicPr>
          <p:cNvPr id="5" name="Content Placeholder 4">
            <a:extLst>
              <a:ext uri="{FF2B5EF4-FFF2-40B4-BE49-F238E27FC236}">
                <a16:creationId xmlns:a16="http://schemas.microsoft.com/office/drawing/2014/main" id="{DD895774-5E60-C648-A3B3-00818AEA03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2768" y="2943871"/>
            <a:ext cx="5526244" cy="897106"/>
          </a:xfrm>
          <a:prstGeom prst="rect">
            <a:avLst/>
          </a:prstGeom>
        </p:spPr>
      </p:pic>
      <p:pic>
        <p:nvPicPr>
          <p:cNvPr id="6" name="Picture 5">
            <a:extLst>
              <a:ext uri="{FF2B5EF4-FFF2-40B4-BE49-F238E27FC236}">
                <a16:creationId xmlns:a16="http://schemas.microsoft.com/office/drawing/2014/main" id="{FA41DCF2-C836-9349-B76A-322CB92DEB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2767" y="4763333"/>
            <a:ext cx="5526246" cy="1829097"/>
          </a:xfrm>
          <a:prstGeom prst="rect">
            <a:avLst/>
          </a:prstGeom>
          <a:effectLst>
            <a:outerShdw blurRad="50800" dist="203200" dir="12660000" algn="ctr" rotWithShape="0">
              <a:srgbClr val="000000">
                <a:alpha val="0"/>
              </a:srgbClr>
            </a:outerShdw>
          </a:effectLst>
        </p:spPr>
      </p:pic>
      <p:pic>
        <p:nvPicPr>
          <p:cNvPr id="7" name="Content Placeholder 4">
            <a:extLst>
              <a:ext uri="{FF2B5EF4-FFF2-40B4-BE49-F238E27FC236}">
                <a16:creationId xmlns:a16="http://schemas.microsoft.com/office/drawing/2014/main" id="{7F2C7102-4361-4748-8738-C18CC59BE9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2768" y="3725521"/>
            <a:ext cx="5526246" cy="919033"/>
          </a:xfrm>
          <a:prstGeom prst="rect">
            <a:avLst/>
          </a:prstGeom>
        </p:spPr>
      </p:pic>
    </p:spTree>
    <p:extLst>
      <p:ext uri="{BB962C8B-B14F-4D97-AF65-F5344CB8AC3E}">
        <p14:creationId xmlns:p14="http://schemas.microsoft.com/office/powerpoint/2010/main" val="317584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FA34-7085-8E4E-882F-F86972B203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B173EF-3D15-0848-98E3-3A286E5B40D3}"/>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BA99663-554D-5144-B34F-F3B8FC95A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2575" y="195890"/>
            <a:ext cx="5943600" cy="2137489"/>
          </a:xfrm>
          <a:prstGeom prst="rect">
            <a:avLst/>
          </a:prstGeom>
        </p:spPr>
      </p:pic>
      <p:pic>
        <p:nvPicPr>
          <p:cNvPr id="5" name="Picture 4">
            <a:extLst>
              <a:ext uri="{FF2B5EF4-FFF2-40B4-BE49-F238E27FC236}">
                <a16:creationId xmlns:a16="http://schemas.microsoft.com/office/drawing/2014/main" id="{82936D32-8C01-EA47-BD7D-3A118B8CBB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2574" y="2451913"/>
            <a:ext cx="5943600" cy="1925494"/>
          </a:xfrm>
          <a:prstGeom prst="rect">
            <a:avLst/>
          </a:prstGeom>
        </p:spPr>
      </p:pic>
      <p:pic>
        <p:nvPicPr>
          <p:cNvPr id="6" name="Picture 5">
            <a:extLst>
              <a:ext uri="{FF2B5EF4-FFF2-40B4-BE49-F238E27FC236}">
                <a16:creationId xmlns:a16="http://schemas.microsoft.com/office/drawing/2014/main" id="{60BDF585-370B-8441-9008-41FB203FE2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4792" y="4516460"/>
            <a:ext cx="5943600" cy="2078080"/>
          </a:xfrm>
          <a:prstGeom prst="rect">
            <a:avLst/>
          </a:prstGeom>
        </p:spPr>
      </p:pic>
    </p:spTree>
    <p:extLst>
      <p:ext uri="{BB962C8B-B14F-4D97-AF65-F5344CB8AC3E}">
        <p14:creationId xmlns:p14="http://schemas.microsoft.com/office/powerpoint/2010/main" val="3383801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6BE695-0DDF-4248-84E8-5DC428A7BEBC}"/>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FA3E2694-B146-8747-9AC7-0A9A2639E2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024" y="269748"/>
            <a:ext cx="3939965" cy="1943100"/>
          </a:xfrm>
          <a:prstGeom prst="rect">
            <a:avLst/>
          </a:prstGeom>
          <a:ln>
            <a:solidFill>
              <a:schemeClr val="tx1"/>
            </a:solidFill>
          </a:ln>
        </p:spPr>
      </p:pic>
      <p:pic>
        <p:nvPicPr>
          <p:cNvPr id="1025" name="Picture 1" descr="page5image21532528">
            <a:extLst>
              <a:ext uri="{FF2B5EF4-FFF2-40B4-BE49-F238E27FC236}">
                <a16:creationId xmlns:a16="http://schemas.microsoft.com/office/drawing/2014/main" id="{26D07369-2A4A-744B-936F-15EAA23E05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5724" y="95131"/>
            <a:ext cx="4554811" cy="66677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F0BA01-CD0A-CF4D-B5EA-BE49B76F7E33}"/>
              </a:ext>
            </a:extLst>
          </p:cNvPr>
          <p:cNvSpPr txBox="1"/>
          <p:nvPr/>
        </p:nvSpPr>
        <p:spPr>
          <a:xfrm>
            <a:off x="283465" y="2441448"/>
            <a:ext cx="3437045"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Used 600 site-years of data from </a:t>
            </a:r>
            <a:r>
              <a:rPr lang="en-US" dirty="0" err="1">
                <a:solidFill>
                  <a:schemeClr val="bg1"/>
                </a:solidFill>
              </a:rPr>
              <a:t>PhenoCam</a:t>
            </a:r>
            <a:r>
              <a:rPr lang="en-US" dirty="0">
                <a:solidFill>
                  <a:schemeClr val="bg1"/>
                </a:solidFill>
              </a:rPr>
              <a:t> Dataset v1.0</a:t>
            </a:r>
          </a:p>
          <a:p>
            <a:pPr marL="285750" indent="-285750">
              <a:buFont typeface="Arial" panose="020B0604020202020204" pitchFamily="34" charset="0"/>
              <a:buChar char="•"/>
            </a:pPr>
            <a:r>
              <a:rPr lang="en-US" dirty="0">
                <a:solidFill>
                  <a:schemeClr val="bg1"/>
                </a:solidFill>
              </a:rPr>
              <a:t> During both “greenness rising” and “greenness falling” transition phases, generally good agreement between </a:t>
            </a:r>
            <a:r>
              <a:rPr lang="en-US" dirty="0" err="1">
                <a:solidFill>
                  <a:schemeClr val="bg1"/>
                </a:solidFill>
              </a:rPr>
              <a:t>PhenoCam</a:t>
            </a:r>
            <a:r>
              <a:rPr lang="en-US" dirty="0">
                <a:solidFill>
                  <a:schemeClr val="bg1"/>
                </a:solidFill>
              </a:rPr>
              <a:t> and MODIS transition dates for agricultural, deciduous forest, and grassland sites, provided that the vegetation in the camera field of view was representative of the broader landscape. </a:t>
            </a:r>
          </a:p>
          <a:p>
            <a:pPr marL="285750" indent="-285750">
              <a:buFont typeface="Arial" panose="020B0604020202020204" pitchFamily="34" charset="0"/>
              <a:buChar char="•"/>
            </a:pPr>
            <a:r>
              <a:rPr lang="en-US" dirty="0">
                <a:solidFill>
                  <a:schemeClr val="bg1"/>
                </a:solidFill>
              </a:rPr>
              <a:t>For evergreen sites, the agreement was not so good</a:t>
            </a:r>
          </a:p>
        </p:txBody>
      </p:sp>
    </p:spTree>
    <p:extLst>
      <p:ext uri="{BB962C8B-B14F-4D97-AF65-F5344CB8AC3E}">
        <p14:creationId xmlns:p14="http://schemas.microsoft.com/office/powerpoint/2010/main" val="406668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FFFFFF"/>
                </a:solidFill>
              </a:rPr>
              <a:t>Summary &amp; Outlook</a:t>
            </a:r>
          </a:p>
        </p:txBody>
      </p:sp>
      <p:sp>
        <p:nvSpPr>
          <p:cNvPr id="3" name="Content Placeholder 2"/>
          <p:cNvSpPr>
            <a:spLocks noGrp="1"/>
          </p:cNvSpPr>
          <p:nvPr>
            <p:ph type="body" sz="quarter" idx="13"/>
          </p:nvPr>
        </p:nvSpPr>
        <p:spPr>
          <a:xfrm>
            <a:off x="265176" y="682585"/>
            <a:ext cx="8449056" cy="3707723"/>
          </a:xfrm>
        </p:spPr>
        <p:txBody>
          <a:bodyPr>
            <a:noAutofit/>
          </a:bodyPr>
          <a:lstStyle/>
          <a:p>
            <a:pPr>
              <a:spcBef>
                <a:spcPts val="0"/>
              </a:spcBef>
            </a:pPr>
            <a:r>
              <a:rPr lang="en-US" sz="2400" dirty="0">
                <a:solidFill>
                  <a:srgbClr val="FFFFFF"/>
                </a:solidFill>
              </a:rPr>
              <a:t>The </a:t>
            </a:r>
            <a:r>
              <a:rPr lang="en-US" sz="2400" b="1" dirty="0" err="1">
                <a:solidFill>
                  <a:srgbClr val="FFFFFF"/>
                </a:solidFill>
              </a:rPr>
              <a:t>PhenoCam</a:t>
            </a:r>
            <a:r>
              <a:rPr lang="en-US" sz="2400" dirty="0">
                <a:solidFill>
                  <a:srgbClr val="FFFFFF"/>
                </a:solidFill>
              </a:rPr>
              <a:t> network uses </a:t>
            </a:r>
            <a:r>
              <a:rPr lang="en-US" sz="2400" b="1" dirty="0">
                <a:solidFill>
                  <a:srgbClr val="FFFFFF"/>
                </a:solidFill>
              </a:rPr>
              <a:t>networked digital cameras</a:t>
            </a:r>
            <a:r>
              <a:rPr lang="en-US" sz="2400" dirty="0">
                <a:solidFill>
                  <a:srgbClr val="FFFFFF"/>
                </a:solidFill>
              </a:rPr>
              <a:t>, and a common configuration and deployment </a:t>
            </a:r>
            <a:r>
              <a:rPr lang="en-US" sz="2400" b="1" dirty="0">
                <a:solidFill>
                  <a:srgbClr val="FFFFFF"/>
                </a:solidFill>
              </a:rPr>
              <a:t>protocol</a:t>
            </a:r>
            <a:r>
              <a:rPr lang="en-US" sz="2400" dirty="0">
                <a:solidFill>
                  <a:srgbClr val="FFFFFF"/>
                </a:solidFill>
              </a:rPr>
              <a:t>, to track vegetation phenology across North America</a:t>
            </a:r>
          </a:p>
          <a:p>
            <a:pPr>
              <a:spcBef>
                <a:spcPts val="0"/>
              </a:spcBef>
            </a:pPr>
            <a:r>
              <a:rPr lang="en-US" sz="2400" dirty="0">
                <a:solidFill>
                  <a:srgbClr val="FFFFFF"/>
                </a:solidFill>
              </a:rPr>
              <a:t>Data and imagery are publicly available, in near-real-time, through the </a:t>
            </a:r>
            <a:r>
              <a:rPr lang="en-US" sz="2400" b="1" dirty="0" err="1">
                <a:solidFill>
                  <a:srgbClr val="FFFFFF"/>
                </a:solidFill>
              </a:rPr>
              <a:t>PhenoCam</a:t>
            </a:r>
            <a:r>
              <a:rPr lang="en-US" sz="2400" dirty="0">
                <a:solidFill>
                  <a:srgbClr val="FFFFFF"/>
                </a:solidFill>
              </a:rPr>
              <a:t> web page:</a:t>
            </a:r>
          </a:p>
          <a:p>
            <a:pPr marL="0" indent="0" algn="ctr">
              <a:spcBef>
                <a:spcPts val="0"/>
              </a:spcBef>
              <a:buNone/>
            </a:pPr>
            <a:r>
              <a:rPr lang="en-US" sz="2400" b="1" dirty="0">
                <a:solidFill>
                  <a:srgbClr val="FFFFFF"/>
                </a:solidFill>
              </a:rPr>
              <a:t>http://</a:t>
            </a:r>
            <a:r>
              <a:rPr lang="en-US" sz="2400" b="1" dirty="0" err="1">
                <a:solidFill>
                  <a:srgbClr val="FFFFFF"/>
                </a:solidFill>
              </a:rPr>
              <a:t>phenocam.sr.unh.edu</a:t>
            </a:r>
            <a:r>
              <a:rPr lang="en-US" sz="2400" b="1" dirty="0">
                <a:solidFill>
                  <a:srgbClr val="FFFFFF"/>
                </a:solidFill>
              </a:rPr>
              <a:t>/</a:t>
            </a:r>
          </a:p>
          <a:p>
            <a:pPr>
              <a:spcBef>
                <a:spcPts val="0"/>
              </a:spcBef>
            </a:pPr>
            <a:r>
              <a:rPr lang="en-US" sz="2400" dirty="0">
                <a:solidFill>
                  <a:srgbClr val="FFFFFF"/>
                </a:solidFill>
              </a:rPr>
              <a:t>We are working on V2 of the </a:t>
            </a:r>
            <a:r>
              <a:rPr lang="en-US" sz="2400" dirty="0" err="1">
                <a:solidFill>
                  <a:srgbClr val="FFFFFF"/>
                </a:solidFill>
              </a:rPr>
              <a:t>PhenoCam</a:t>
            </a:r>
            <a:r>
              <a:rPr lang="en-US" sz="2400" dirty="0">
                <a:solidFill>
                  <a:srgbClr val="FFFFFF"/>
                </a:solidFill>
              </a:rPr>
              <a:t> dataset, which will consist of 1750 site-years of data from 300 sites, processed through the end of 2018</a:t>
            </a:r>
          </a:p>
          <a:p>
            <a:pPr>
              <a:spcBef>
                <a:spcPts val="0"/>
              </a:spcBef>
            </a:pPr>
            <a:r>
              <a:rPr lang="en-US" sz="2400" dirty="0">
                <a:solidFill>
                  <a:srgbClr val="FFFFFF"/>
                </a:solidFill>
              </a:rPr>
              <a:t>Anticipate documentation in Scientific Data and public release early in 2019</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7333" l="3746" r="100000">
                        <a14:foregroundMark x1="9618" y1="41000" x2="15526" y2="77000"/>
                        <a14:foregroundMark x1="32889" y1="70000" x2="34006" y2="30667"/>
                        <a14:foregroundMark x1="71290" y1="66667" x2="76837" y2="30667"/>
                        <a14:foregroundMark x1="92363" y1="25667" x2="89049" y2="82000"/>
                      </a14:backgroundRemoval>
                    </a14:imgEffect>
                  </a14:imgLayer>
                </a14:imgProps>
              </a:ext>
            </a:extLst>
          </a:blip>
          <a:stretch>
            <a:fillRect/>
          </a:stretch>
        </p:blipFill>
        <p:spPr>
          <a:xfrm>
            <a:off x="0" y="5106697"/>
            <a:ext cx="9144000" cy="2051747"/>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886531"/>
            <a:ext cx="9144000" cy="1981200"/>
          </a:xfrm>
          <a:prstGeom prst="rect">
            <a:avLst/>
          </a:prstGeom>
        </p:spPr>
      </p:pic>
      <p:sp>
        <p:nvSpPr>
          <p:cNvPr id="6" name="TextBox 5"/>
          <p:cNvSpPr txBox="1"/>
          <p:nvPr/>
        </p:nvSpPr>
        <p:spPr>
          <a:xfrm>
            <a:off x="0" y="6539474"/>
            <a:ext cx="3776094" cy="369332"/>
          </a:xfrm>
          <a:prstGeom prst="rect">
            <a:avLst/>
          </a:prstGeom>
          <a:noFill/>
        </p:spPr>
        <p:txBody>
          <a:bodyPr wrap="none" rtlCol="0">
            <a:spAutoFit/>
          </a:bodyPr>
          <a:lstStyle/>
          <a:p>
            <a:r>
              <a:rPr lang="en-US" dirty="0">
                <a:solidFill>
                  <a:srgbClr val="FFFFFF"/>
                </a:solidFill>
              </a:rPr>
              <a:t>Photo courtesy of </a:t>
            </a:r>
            <a:r>
              <a:rPr lang="en-US" dirty="0" err="1">
                <a:solidFill>
                  <a:srgbClr val="FFFFFF"/>
                </a:solidFill>
              </a:rPr>
              <a:t>Koen</a:t>
            </a:r>
            <a:r>
              <a:rPr lang="en-US" dirty="0">
                <a:solidFill>
                  <a:srgbClr val="FFFFFF"/>
                </a:solidFill>
              </a:rPr>
              <a:t> </a:t>
            </a:r>
            <a:r>
              <a:rPr lang="en-US" dirty="0" err="1">
                <a:solidFill>
                  <a:srgbClr val="FFFFFF"/>
                </a:solidFill>
              </a:rPr>
              <a:t>Hufkens</a:t>
            </a:r>
            <a:r>
              <a:rPr lang="en-US" dirty="0">
                <a:solidFill>
                  <a:srgbClr val="FFFFFF"/>
                </a:solidFill>
              </a:rPr>
              <a:t>, 2015</a:t>
            </a:r>
          </a:p>
        </p:txBody>
      </p:sp>
    </p:spTree>
    <p:extLst>
      <p:ext uri="{BB962C8B-B14F-4D97-AF65-F5344CB8AC3E}">
        <p14:creationId xmlns:p14="http://schemas.microsoft.com/office/powerpoint/2010/main" val="25471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E3AF-1282-9641-A1A3-C1E102387A8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68E52D9-6798-B544-BFCD-4BB81499442D}"/>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44C1F886-C43A-A149-9831-4ACEE3449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924" y="0"/>
            <a:ext cx="6041571" cy="6858000"/>
          </a:xfrm>
          <a:prstGeom prst="rect">
            <a:avLst/>
          </a:prstGeom>
        </p:spPr>
      </p:pic>
    </p:spTree>
    <p:extLst>
      <p:ext uri="{BB962C8B-B14F-4D97-AF65-F5344CB8AC3E}">
        <p14:creationId xmlns:p14="http://schemas.microsoft.com/office/powerpoint/2010/main" val="1636653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0" y="0"/>
            <a:ext cx="9144000" cy="892552"/>
          </a:xfrm>
        </p:spPr>
        <p:txBody>
          <a:bodyPr>
            <a:spAutoFit/>
          </a:bodyPr>
          <a:lstStyle/>
          <a:p>
            <a:r>
              <a:rPr lang="en-US" sz="2800" dirty="0">
                <a:solidFill>
                  <a:srgbClr val="FFFFFF"/>
                </a:solidFill>
                <a:ea typeface="ＭＳ Ｐゴシック" charset="0"/>
                <a:cs typeface="ＭＳ Ｐゴシック" charset="0"/>
              </a:rPr>
              <a:t>The </a:t>
            </a:r>
            <a:r>
              <a:rPr lang="en-US" sz="2800" dirty="0" err="1">
                <a:solidFill>
                  <a:srgbClr val="FFFFFF"/>
                </a:solidFill>
                <a:ea typeface="ＭＳ Ｐゴシック" charset="0"/>
                <a:cs typeface="ＭＳ Ｐゴシック" charset="0"/>
              </a:rPr>
              <a:t>PhenoCam</a:t>
            </a:r>
            <a:r>
              <a:rPr lang="en-US" sz="2800" dirty="0">
                <a:solidFill>
                  <a:srgbClr val="FFFFFF"/>
                </a:solidFill>
                <a:ea typeface="ＭＳ Ｐゴシック" charset="0"/>
                <a:cs typeface="ＭＳ Ｐゴシック" charset="0"/>
              </a:rPr>
              <a:t> Network:</a:t>
            </a:r>
            <a:br>
              <a:rPr lang="en-US" sz="2800" dirty="0">
                <a:solidFill>
                  <a:srgbClr val="FFFFFF"/>
                </a:solidFill>
                <a:ea typeface="ＭＳ Ｐゴシック" charset="0"/>
                <a:cs typeface="ＭＳ Ｐゴシック" charset="0"/>
              </a:rPr>
            </a:br>
            <a:r>
              <a:rPr lang="en-US" sz="2400" i="1" dirty="0">
                <a:solidFill>
                  <a:srgbClr val="FFFFFF"/>
                </a:solidFill>
                <a:ea typeface="ＭＳ Ｐゴシック" charset="0"/>
                <a:cs typeface="ＭＳ Ｐゴシック" charset="0"/>
              </a:rPr>
              <a:t>Near-surface remote sensing of vegetation phenology</a:t>
            </a:r>
            <a:endParaRPr lang="en-US" sz="2800" dirty="0">
              <a:solidFill>
                <a:srgbClr val="FFFFFF"/>
              </a:solidFill>
              <a:ea typeface="ＭＳ Ｐゴシック" charset="0"/>
              <a:cs typeface="ＭＳ Ｐゴシック" charset="0"/>
            </a:endParaRPr>
          </a:p>
        </p:txBody>
      </p:sp>
      <p:sp>
        <p:nvSpPr>
          <p:cNvPr id="21507" name="Rectangle 1027"/>
          <p:cNvSpPr>
            <a:spLocks noGrp="1" noChangeArrowheads="1"/>
          </p:cNvSpPr>
          <p:nvPr>
            <p:ph type="body" sz="quarter" idx="13"/>
          </p:nvPr>
        </p:nvSpPr>
        <p:spPr>
          <a:xfrm>
            <a:off x="283658" y="1447800"/>
            <a:ext cx="4774945" cy="5102729"/>
          </a:xfrm>
        </p:spPr>
        <p:txBody>
          <a:bodyPr>
            <a:noAutofit/>
          </a:bodyPr>
          <a:lstStyle/>
          <a:p>
            <a:r>
              <a:rPr lang="en-US" sz="2400" dirty="0" err="1">
                <a:solidFill>
                  <a:srgbClr val="FFFFFF"/>
                </a:solidFill>
              </a:rPr>
              <a:t>PhenoCam</a:t>
            </a:r>
            <a:r>
              <a:rPr lang="en-US" sz="2400" dirty="0">
                <a:solidFill>
                  <a:srgbClr val="FFFFFF"/>
                </a:solidFill>
              </a:rPr>
              <a:t> uses imagery from networked digital cameras for continuous monitoring of plant canopies</a:t>
            </a:r>
          </a:p>
          <a:p>
            <a:r>
              <a:rPr lang="en-US" sz="2400" dirty="0">
                <a:solidFill>
                  <a:srgbClr val="FFFFFF"/>
                </a:solidFill>
              </a:rPr>
              <a:t>Images recorded every 30 minutes, sunrise to sunset, 365 days a year</a:t>
            </a:r>
          </a:p>
          <a:p>
            <a:pPr>
              <a:lnSpc>
                <a:spcPct val="90000"/>
              </a:lnSpc>
            </a:pPr>
            <a:r>
              <a:rPr lang="en-US" sz="2400" dirty="0">
                <a:solidFill>
                  <a:srgbClr val="FFFFFF"/>
                </a:solidFill>
                <a:ea typeface="ＭＳ Ｐゴシック" charset="0"/>
                <a:cs typeface="Arial"/>
              </a:rPr>
              <a:t>Scale of observations is comparable to that of tower-based flux measurements</a:t>
            </a:r>
          </a:p>
          <a:p>
            <a:pPr>
              <a:lnSpc>
                <a:spcPct val="90000"/>
              </a:lnSpc>
            </a:pPr>
            <a:r>
              <a:rPr lang="en-US" sz="2400" dirty="0">
                <a:solidFill>
                  <a:srgbClr val="FFFFFF"/>
                </a:solidFill>
                <a:ea typeface="ＭＳ Ｐゴシック" charset="0"/>
                <a:cs typeface="Arial"/>
              </a:rPr>
              <a:t>A direct link between what is happening on the ground and what is seen by satellites</a:t>
            </a:r>
          </a:p>
        </p:txBody>
      </p:sp>
      <p:pic>
        <p:nvPicPr>
          <p:cNvPr id="6" name="P 1" descr="Netcam.jpg"/>
          <p:cNvPicPr>
            <a:picLocks noChangeAspect="1" noChangeArrowheads="1"/>
          </p:cNvPicPr>
          <p:nvPr/>
        </p:nvPicPr>
        <p:blipFill rotWithShape="1">
          <a:blip r:embed="rId3" cstate="screen">
            <a:alphaModFix/>
            <a:extLst>
              <a:ext uri="{BEBA8EAE-BF5A-486C-A8C5-ECC9F3942E4B}">
                <a14:imgProps xmlns:a14="http://schemas.microsoft.com/office/drawing/2010/main">
                  <a14:imgLayer r:embed="rId4">
                    <a14:imgEffect>
                      <a14:backgroundRemoval t="0" b="99270" l="0" r="100000"/>
                    </a14:imgEffect>
                  </a14:imgLayer>
                </a14:imgProps>
              </a:ext>
              <a:ext uri="{28A0092B-C50C-407E-A947-70E740481C1C}">
                <a14:useLocalDpi xmlns:a14="http://schemas.microsoft.com/office/drawing/2010/main"/>
              </a:ext>
            </a:extLst>
          </a:blip>
          <a:srcRect t="-6420" b="-5660"/>
          <a:stretch/>
        </p:blipFill>
        <p:spPr bwMode="auto">
          <a:xfrm>
            <a:off x="5204326" y="1447800"/>
            <a:ext cx="3581990" cy="2382859"/>
          </a:xfrm>
          <a:prstGeom prst="rect">
            <a:avLst/>
          </a:prstGeom>
          <a:solidFill>
            <a:schemeClr val="tx1"/>
          </a:solidFill>
          <a:ln w="12700">
            <a:solidFill>
              <a:schemeClr val="tx1"/>
            </a:solidFill>
            <a:miter lim="800000"/>
            <a:headEnd/>
            <a:tailEnd/>
          </a:ln>
          <a:extLst/>
        </p:spPr>
      </p:pic>
      <p:pic>
        <p:nvPicPr>
          <p:cNvPr id="3" name="Picture 2"/>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5204326" y="3920463"/>
            <a:ext cx="3604636" cy="2786192"/>
          </a:xfrm>
          <a:prstGeom prst="rect">
            <a:avLst/>
          </a:prstGeom>
          <a:ln>
            <a:solidFill>
              <a:srgbClr val="FFFFFF"/>
            </a:solidFill>
          </a:ln>
        </p:spPr>
      </p:pic>
      <p:sp>
        <p:nvSpPr>
          <p:cNvPr id="4" name="TextBox 3"/>
          <p:cNvSpPr txBox="1"/>
          <p:nvPr/>
        </p:nvSpPr>
        <p:spPr>
          <a:xfrm>
            <a:off x="5222190" y="6324600"/>
            <a:ext cx="2831574" cy="369332"/>
          </a:xfrm>
          <a:prstGeom prst="rect">
            <a:avLst/>
          </a:prstGeom>
          <a:noFill/>
        </p:spPr>
        <p:txBody>
          <a:bodyPr wrap="none" rtlCol="0">
            <a:spAutoFit/>
          </a:bodyPr>
          <a:lstStyle/>
          <a:p>
            <a:r>
              <a:rPr lang="en-US" dirty="0"/>
              <a:t>Bartlett Experimental Forest</a:t>
            </a:r>
          </a:p>
        </p:txBody>
      </p:sp>
    </p:spTree>
    <p:extLst>
      <p:ext uri="{BB962C8B-B14F-4D97-AF65-F5344CB8AC3E}">
        <p14:creationId xmlns:p14="http://schemas.microsoft.com/office/powerpoint/2010/main" val="342123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892552"/>
          </a:xfrm>
          <a:effectLst/>
        </p:spPr>
        <p:txBody>
          <a:bodyPr>
            <a:spAutoFit/>
          </a:bodyPr>
          <a:lstStyle/>
          <a:p>
            <a:r>
              <a:rPr lang="en-US" sz="2800" dirty="0">
                <a:solidFill>
                  <a:srgbClr val="FFFFFF"/>
                </a:solidFill>
              </a:rPr>
              <a:t>Quantitative analysis of camera imagery</a:t>
            </a:r>
            <a:br>
              <a:rPr lang="en-US" sz="2800" dirty="0">
                <a:solidFill>
                  <a:srgbClr val="FFFFFF"/>
                </a:solidFill>
              </a:rPr>
            </a:br>
            <a:r>
              <a:rPr lang="en-US" sz="2400" dirty="0">
                <a:solidFill>
                  <a:srgbClr val="FFFFFF"/>
                </a:solidFill>
              </a:rPr>
              <a:t>(Richardson et al. </a:t>
            </a:r>
            <a:r>
              <a:rPr lang="en-US" sz="2400" i="1" dirty="0" err="1">
                <a:solidFill>
                  <a:srgbClr val="FFFFFF"/>
                </a:solidFill>
              </a:rPr>
              <a:t>Oecologia</a:t>
            </a:r>
            <a:r>
              <a:rPr lang="en-US" sz="2400" i="1" dirty="0">
                <a:solidFill>
                  <a:srgbClr val="FFFFFF"/>
                </a:solidFill>
              </a:rPr>
              <a:t> </a:t>
            </a:r>
            <a:r>
              <a:rPr lang="en-US" sz="2400" dirty="0">
                <a:solidFill>
                  <a:srgbClr val="FFFFFF"/>
                </a:solidFill>
              </a:rPr>
              <a:t>2007; </a:t>
            </a:r>
            <a:r>
              <a:rPr lang="en-US" sz="2400" dirty="0" err="1">
                <a:solidFill>
                  <a:srgbClr val="FFFFFF"/>
                </a:solidFill>
              </a:rPr>
              <a:t>Sonnentag</a:t>
            </a:r>
            <a:r>
              <a:rPr lang="en-US" sz="2400" dirty="0">
                <a:solidFill>
                  <a:srgbClr val="FFFFFF"/>
                </a:solidFill>
              </a:rPr>
              <a:t> et al., </a:t>
            </a:r>
            <a:r>
              <a:rPr lang="en-US" sz="2400" i="1" dirty="0">
                <a:solidFill>
                  <a:srgbClr val="FFFFFF"/>
                </a:solidFill>
              </a:rPr>
              <a:t>AFM</a:t>
            </a:r>
            <a:r>
              <a:rPr lang="en-US" sz="2400" dirty="0">
                <a:solidFill>
                  <a:srgbClr val="FFFFFF"/>
                </a:solidFill>
              </a:rPr>
              <a:t> 2012)</a:t>
            </a:r>
            <a:endParaRPr lang="en-US" sz="2800" dirty="0">
              <a:solidFill>
                <a:srgbClr val="FFFFFF"/>
              </a:solidFill>
            </a:endParaRPr>
          </a:p>
        </p:txBody>
      </p:sp>
      <p:grpSp>
        <p:nvGrpSpPr>
          <p:cNvPr id="52" name="Group 51"/>
          <p:cNvGrpSpPr/>
          <p:nvPr/>
        </p:nvGrpSpPr>
        <p:grpSpPr>
          <a:xfrm>
            <a:off x="699197" y="1536689"/>
            <a:ext cx="1661422" cy="1706121"/>
            <a:chOff x="467131" y="1947402"/>
            <a:chExt cx="1661422" cy="1706121"/>
          </a:xfrm>
        </p:grpSpPr>
        <p:pic>
          <p:nvPicPr>
            <p:cNvPr id="8" name="Picture 7" descr="RGB Mode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131" y="1947402"/>
              <a:ext cx="1398344" cy="1398344"/>
            </a:xfrm>
            <a:prstGeom prst="rect">
              <a:avLst/>
            </a:prstGeom>
            <a:effectLst/>
          </p:spPr>
        </p:pic>
        <p:sp>
          <p:nvSpPr>
            <p:cNvPr id="31" name="TextBox 30"/>
            <p:cNvSpPr txBox="1"/>
            <p:nvPr/>
          </p:nvSpPr>
          <p:spPr>
            <a:xfrm>
              <a:off x="467131" y="3345746"/>
              <a:ext cx="1661422" cy="307777"/>
            </a:xfrm>
            <a:prstGeom prst="rect">
              <a:avLst/>
            </a:prstGeom>
            <a:noFill/>
            <a:effectLst/>
          </p:spPr>
          <p:txBody>
            <a:bodyPr wrap="square" rtlCol="0">
              <a:spAutoFit/>
            </a:bodyPr>
            <a:lstStyle/>
            <a:p>
              <a:r>
                <a:rPr lang="en-US" sz="1400" dirty="0">
                  <a:solidFill>
                    <a:srgbClr val="FFFFFF"/>
                  </a:solidFill>
                </a:rPr>
                <a:t>RGB Color Model</a:t>
              </a:r>
            </a:p>
          </p:txBody>
        </p:sp>
      </p:grpSp>
      <p:grpSp>
        <p:nvGrpSpPr>
          <p:cNvPr id="82" name="Group 81"/>
          <p:cNvGrpSpPr/>
          <p:nvPr/>
        </p:nvGrpSpPr>
        <p:grpSpPr>
          <a:xfrm>
            <a:off x="2758061" y="1145768"/>
            <a:ext cx="3924640" cy="3145247"/>
            <a:chOff x="2758061" y="1145768"/>
            <a:chExt cx="3924640" cy="3145247"/>
          </a:xfrm>
        </p:grpSpPr>
        <p:cxnSp>
          <p:nvCxnSpPr>
            <p:cNvPr id="14" name="Straight Connector 13"/>
            <p:cNvCxnSpPr>
              <a:stCxn id="9" idx="2"/>
              <a:endCxn id="10" idx="0"/>
            </p:cNvCxnSpPr>
            <p:nvPr/>
          </p:nvCxnSpPr>
          <p:spPr>
            <a:xfrm>
              <a:off x="4720381" y="2685513"/>
              <a:ext cx="0" cy="691102"/>
            </a:xfrm>
            <a:prstGeom prst="line">
              <a:avLst/>
            </a:prstGeom>
            <a:ln w="57150" cmpd="sng">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0"/>
              <a:endCxn id="12" idx="0"/>
            </p:cNvCxnSpPr>
            <p:nvPr/>
          </p:nvCxnSpPr>
          <p:spPr>
            <a:xfrm flipH="1">
              <a:off x="3347246" y="1145768"/>
              <a:ext cx="1373135" cy="2230847"/>
            </a:xfrm>
            <a:prstGeom prst="line">
              <a:avLst/>
            </a:prstGeom>
            <a:ln w="57150" cmpd="sng">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9" idx="0"/>
              <a:endCxn id="11" idx="0"/>
            </p:cNvCxnSpPr>
            <p:nvPr/>
          </p:nvCxnSpPr>
          <p:spPr>
            <a:xfrm>
              <a:off x="4720381" y="1145768"/>
              <a:ext cx="1373135" cy="2230847"/>
            </a:xfrm>
            <a:prstGeom prst="line">
              <a:avLst/>
            </a:prstGeom>
            <a:ln w="57150" cmpd="sng">
              <a:solidFill>
                <a:schemeClr val="bg1"/>
              </a:solidFill>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3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1196" y="3376615"/>
              <a:ext cx="1178370" cy="914400"/>
            </a:xfrm>
            <a:prstGeom prst="rect">
              <a:avLst/>
            </a:prstGeom>
            <a:noFill/>
            <a:ln w="12700">
              <a:solidFill>
                <a:schemeClr val="bg1"/>
              </a:solidFill>
              <a:miter lim="800000"/>
              <a:headEnd/>
              <a:tailEnd/>
            </a:ln>
          </p:spPr>
        </p:pic>
        <p:pic>
          <p:nvPicPr>
            <p:cNvPr id="11" name="Picture 3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04331" y="3376615"/>
              <a:ext cx="1178370" cy="914400"/>
            </a:xfrm>
            <a:prstGeom prst="rect">
              <a:avLst/>
            </a:prstGeom>
            <a:noFill/>
            <a:ln w="12700">
              <a:solidFill>
                <a:schemeClr val="bg1"/>
              </a:solidFill>
              <a:miter lim="800000"/>
              <a:headEnd/>
              <a:tailEnd/>
            </a:ln>
          </p:spPr>
        </p:pic>
        <p:pic>
          <p:nvPicPr>
            <p:cNvPr id="12" name="Picture 3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58061" y="3376615"/>
              <a:ext cx="1178370" cy="914400"/>
            </a:xfrm>
            <a:prstGeom prst="rect">
              <a:avLst/>
            </a:prstGeom>
            <a:noFill/>
            <a:ln w="12700">
              <a:solidFill>
                <a:schemeClr val="bg1"/>
              </a:solidFill>
              <a:miter lim="800000"/>
              <a:headEnd/>
              <a:tailEnd/>
            </a:ln>
          </p:spPr>
        </p:pic>
      </p:grpSp>
      <p:pic>
        <p:nvPicPr>
          <p:cNvPr id="9" name="Picture 1" descr="harvard_2008_08_24_120140.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80852" y="1145768"/>
            <a:ext cx="2079057" cy="1539745"/>
          </a:xfrm>
          <a:prstGeom prst="rect">
            <a:avLst/>
          </a:prstGeom>
          <a:noFill/>
          <a:ln w="12700">
            <a:solidFill>
              <a:srgbClr val="FFFFFF"/>
            </a:solidFill>
            <a:miter lim="800000"/>
            <a:headEnd/>
            <a:tailEnd/>
          </a:ln>
        </p:spPr>
      </p:pic>
      <p:grpSp>
        <p:nvGrpSpPr>
          <p:cNvPr id="79" name="Group 78"/>
          <p:cNvGrpSpPr/>
          <p:nvPr/>
        </p:nvGrpSpPr>
        <p:grpSpPr>
          <a:xfrm>
            <a:off x="6823531" y="2389750"/>
            <a:ext cx="2126228" cy="1119732"/>
            <a:chOff x="6844549" y="2628691"/>
            <a:chExt cx="2126228" cy="1119732"/>
          </a:xfrm>
        </p:grpSpPr>
        <p:sp>
          <p:nvSpPr>
            <p:cNvPr id="68" name="TextBox 67"/>
            <p:cNvSpPr txBox="1"/>
            <p:nvPr/>
          </p:nvSpPr>
          <p:spPr>
            <a:xfrm>
              <a:off x="6844549" y="2628691"/>
              <a:ext cx="2126228" cy="369332"/>
            </a:xfrm>
            <a:prstGeom prst="rect">
              <a:avLst/>
            </a:prstGeom>
            <a:noFill/>
          </p:spPr>
          <p:txBody>
            <a:bodyPr wrap="none" rtlCol="0">
              <a:spAutoFit/>
            </a:bodyPr>
            <a:lstStyle/>
            <a:p>
              <a:pPr algn="ctr"/>
              <a:r>
                <a:rPr lang="en-US" dirty="0">
                  <a:solidFill>
                    <a:srgbClr val="FFFFFF"/>
                  </a:solidFill>
                </a:rPr>
                <a:t>Canopy “Greenness”</a:t>
              </a:r>
            </a:p>
          </p:txBody>
        </p:sp>
        <p:pic>
          <p:nvPicPr>
            <p:cNvPr id="72" name="Picture 71" descr="GCC Equation.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90543" y="3018060"/>
              <a:ext cx="1645160" cy="730363"/>
            </a:xfrm>
            <a:prstGeom prst="rect">
              <a:avLst/>
            </a:prstGeom>
          </p:spPr>
        </p:pic>
      </p:grpSp>
      <p:grpSp>
        <p:nvGrpSpPr>
          <p:cNvPr id="78" name="Group 77"/>
          <p:cNvGrpSpPr/>
          <p:nvPr/>
        </p:nvGrpSpPr>
        <p:grpSpPr>
          <a:xfrm>
            <a:off x="6349258" y="1114251"/>
            <a:ext cx="1385839" cy="699634"/>
            <a:chOff x="7109016" y="1377864"/>
            <a:chExt cx="1385839" cy="699634"/>
          </a:xfrm>
        </p:grpSpPr>
        <p:sp>
          <p:nvSpPr>
            <p:cNvPr id="66" name="TextBox 65"/>
            <p:cNvSpPr txBox="1"/>
            <p:nvPr/>
          </p:nvSpPr>
          <p:spPr>
            <a:xfrm>
              <a:off x="7130732" y="1377864"/>
              <a:ext cx="1249060" cy="369332"/>
            </a:xfrm>
            <a:prstGeom prst="rect">
              <a:avLst/>
            </a:prstGeom>
            <a:noFill/>
          </p:spPr>
          <p:txBody>
            <a:bodyPr wrap="none" rtlCol="0">
              <a:spAutoFit/>
            </a:bodyPr>
            <a:lstStyle/>
            <a:p>
              <a:pPr algn="ctr"/>
              <a:r>
                <a:rPr lang="en-US" dirty="0">
                  <a:solidFill>
                    <a:srgbClr val="FFFFFF"/>
                  </a:solidFill>
                </a:rPr>
                <a:t>RGB Triplet</a:t>
              </a:r>
            </a:p>
          </p:txBody>
        </p:sp>
        <p:pic>
          <p:nvPicPr>
            <p:cNvPr id="75" name="Picture 74" descr="Triplet.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09016" y="1701030"/>
              <a:ext cx="1385839" cy="376468"/>
            </a:xfrm>
            <a:prstGeom prst="rect">
              <a:avLst/>
            </a:prstGeom>
          </p:spPr>
        </p:pic>
      </p:grpSp>
      <p:grpSp>
        <p:nvGrpSpPr>
          <p:cNvPr id="25" name="Group 24"/>
          <p:cNvGrpSpPr/>
          <p:nvPr/>
        </p:nvGrpSpPr>
        <p:grpSpPr>
          <a:xfrm>
            <a:off x="91528" y="4618481"/>
            <a:ext cx="8947403" cy="1938164"/>
            <a:chOff x="91528" y="4827744"/>
            <a:chExt cx="8947403" cy="1938164"/>
          </a:xfrm>
        </p:grpSpPr>
        <p:grpSp>
          <p:nvGrpSpPr>
            <p:cNvPr id="26" name="Group 25"/>
            <p:cNvGrpSpPr/>
            <p:nvPr/>
          </p:nvGrpSpPr>
          <p:grpSpPr>
            <a:xfrm>
              <a:off x="91528" y="4827744"/>
              <a:ext cx="8947403" cy="1938164"/>
              <a:chOff x="191780" y="4827744"/>
              <a:chExt cx="8947403" cy="1938164"/>
            </a:xfrm>
          </p:grpSpPr>
          <p:pic>
            <p:nvPicPr>
              <p:cNvPr id="37" name="Picture 3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0596" y="4827744"/>
                <a:ext cx="8578587" cy="1938164"/>
              </a:xfrm>
              <a:prstGeom prst="rect">
                <a:avLst/>
              </a:prstGeom>
              <a:ln>
                <a:solidFill>
                  <a:srgbClr val="FFFFFF"/>
                </a:solidFill>
              </a:ln>
            </p:spPr>
          </p:pic>
          <p:sp>
            <p:nvSpPr>
              <p:cNvPr id="38" name="TextBox 37"/>
              <p:cNvSpPr txBox="1"/>
              <p:nvPr/>
            </p:nvSpPr>
            <p:spPr>
              <a:xfrm rot="16200000">
                <a:off x="-590075" y="5612160"/>
                <a:ext cx="1933041" cy="369332"/>
              </a:xfrm>
              <a:prstGeom prst="rect">
                <a:avLst/>
              </a:prstGeom>
              <a:solidFill>
                <a:schemeClr val="bg1"/>
              </a:solidFill>
              <a:ln>
                <a:solidFill>
                  <a:schemeClr val="bg1"/>
                </a:solidFill>
              </a:ln>
            </p:spPr>
            <p:txBody>
              <a:bodyPr wrap="none" rtlCol="0">
                <a:spAutoFit/>
              </a:bodyPr>
              <a:lstStyle/>
              <a:p>
                <a:r>
                  <a:rPr lang="en-US" dirty="0">
                    <a:solidFill>
                      <a:srgbClr val="000000"/>
                    </a:solidFill>
                  </a:rPr>
                  <a:t>Canopy Greenness</a:t>
                </a:r>
              </a:p>
            </p:txBody>
          </p:sp>
        </p:grpSp>
        <p:sp>
          <p:nvSpPr>
            <p:cNvPr id="28" name="TextBox 27"/>
            <p:cNvSpPr txBox="1"/>
            <p:nvPr/>
          </p:nvSpPr>
          <p:spPr>
            <a:xfrm>
              <a:off x="986548" y="6250910"/>
              <a:ext cx="652643" cy="369332"/>
            </a:xfrm>
            <a:prstGeom prst="rect">
              <a:avLst/>
            </a:prstGeom>
            <a:noFill/>
          </p:spPr>
          <p:txBody>
            <a:bodyPr wrap="none" rtlCol="0">
              <a:spAutoFit/>
            </a:bodyPr>
            <a:lstStyle/>
            <a:p>
              <a:r>
                <a:rPr lang="en-US" dirty="0">
                  <a:solidFill>
                    <a:srgbClr val="000000"/>
                  </a:solidFill>
                </a:rPr>
                <a:t>2008</a:t>
              </a:r>
            </a:p>
          </p:txBody>
        </p:sp>
        <p:sp>
          <p:nvSpPr>
            <p:cNvPr id="30" name="TextBox 29"/>
            <p:cNvSpPr txBox="1"/>
            <p:nvPr/>
          </p:nvSpPr>
          <p:spPr>
            <a:xfrm>
              <a:off x="2314282" y="6250910"/>
              <a:ext cx="652643" cy="369332"/>
            </a:xfrm>
            <a:prstGeom prst="rect">
              <a:avLst/>
            </a:prstGeom>
            <a:noFill/>
          </p:spPr>
          <p:txBody>
            <a:bodyPr wrap="none" rtlCol="0">
              <a:spAutoFit/>
            </a:bodyPr>
            <a:lstStyle/>
            <a:p>
              <a:r>
                <a:rPr lang="en-US" dirty="0">
                  <a:solidFill>
                    <a:srgbClr val="000000"/>
                  </a:solidFill>
                </a:rPr>
                <a:t>2009</a:t>
              </a:r>
            </a:p>
          </p:txBody>
        </p:sp>
        <p:sp>
          <p:nvSpPr>
            <p:cNvPr id="32" name="TextBox 31"/>
            <p:cNvSpPr txBox="1"/>
            <p:nvPr/>
          </p:nvSpPr>
          <p:spPr>
            <a:xfrm>
              <a:off x="3642016" y="6250910"/>
              <a:ext cx="652643" cy="369332"/>
            </a:xfrm>
            <a:prstGeom prst="rect">
              <a:avLst/>
            </a:prstGeom>
            <a:noFill/>
          </p:spPr>
          <p:txBody>
            <a:bodyPr wrap="none" rtlCol="0">
              <a:spAutoFit/>
            </a:bodyPr>
            <a:lstStyle/>
            <a:p>
              <a:r>
                <a:rPr lang="en-US" dirty="0">
                  <a:solidFill>
                    <a:srgbClr val="000000"/>
                  </a:solidFill>
                </a:rPr>
                <a:t>2010</a:t>
              </a:r>
            </a:p>
          </p:txBody>
        </p:sp>
        <p:sp>
          <p:nvSpPr>
            <p:cNvPr id="33" name="TextBox 32"/>
            <p:cNvSpPr txBox="1"/>
            <p:nvPr/>
          </p:nvSpPr>
          <p:spPr>
            <a:xfrm>
              <a:off x="4969750" y="6250910"/>
              <a:ext cx="652643" cy="369332"/>
            </a:xfrm>
            <a:prstGeom prst="rect">
              <a:avLst/>
            </a:prstGeom>
            <a:noFill/>
          </p:spPr>
          <p:txBody>
            <a:bodyPr wrap="none" rtlCol="0">
              <a:spAutoFit/>
            </a:bodyPr>
            <a:lstStyle/>
            <a:p>
              <a:r>
                <a:rPr lang="en-US" dirty="0">
                  <a:solidFill>
                    <a:srgbClr val="000000"/>
                  </a:solidFill>
                </a:rPr>
                <a:t>2011</a:t>
              </a:r>
            </a:p>
          </p:txBody>
        </p:sp>
        <p:sp>
          <p:nvSpPr>
            <p:cNvPr id="34" name="TextBox 33"/>
            <p:cNvSpPr txBox="1"/>
            <p:nvPr/>
          </p:nvSpPr>
          <p:spPr>
            <a:xfrm>
              <a:off x="6297484" y="6250910"/>
              <a:ext cx="652643" cy="369332"/>
            </a:xfrm>
            <a:prstGeom prst="rect">
              <a:avLst/>
            </a:prstGeom>
            <a:noFill/>
          </p:spPr>
          <p:txBody>
            <a:bodyPr wrap="none" rtlCol="0">
              <a:spAutoFit/>
            </a:bodyPr>
            <a:lstStyle/>
            <a:p>
              <a:r>
                <a:rPr lang="en-US" dirty="0">
                  <a:solidFill>
                    <a:srgbClr val="000000"/>
                  </a:solidFill>
                </a:rPr>
                <a:t>2012</a:t>
              </a:r>
            </a:p>
          </p:txBody>
        </p:sp>
        <p:sp>
          <p:nvSpPr>
            <p:cNvPr id="35" name="TextBox 34"/>
            <p:cNvSpPr txBox="1"/>
            <p:nvPr/>
          </p:nvSpPr>
          <p:spPr>
            <a:xfrm>
              <a:off x="7625220" y="6250910"/>
              <a:ext cx="652643" cy="369332"/>
            </a:xfrm>
            <a:prstGeom prst="rect">
              <a:avLst/>
            </a:prstGeom>
            <a:noFill/>
          </p:spPr>
          <p:txBody>
            <a:bodyPr wrap="none" rtlCol="0">
              <a:spAutoFit/>
            </a:bodyPr>
            <a:lstStyle/>
            <a:p>
              <a:r>
                <a:rPr lang="en-US" dirty="0">
                  <a:solidFill>
                    <a:srgbClr val="000000"/>
                  </a:solidFill>
                </a:rPr>
                <a:t>2013</a:t>
              </a:r>
            </a:p>
          </p:txBody>
        </p:sp>
        <p:sp>
          <p:nvSpPr>
            <p:cNvPr id="36" name="TextBox 35"/>
            <p:cNvSpPr txBox="1"/>
            <p:nvPr/>
          </p:nvSpPr>
          <p:spPr>
            <a:xfrm>
              <a:off x="8068487" y="4847656"/>
              <a:ext cx="936111" cy="646331"/>
            </a:xfrm>
            <a:prstGeom prst="rect">
              <a:avLst/>
            </a:prstGeom>
            <a:noFill/>
          </p:spPr>
          <p:txBody>
            <a:bodyPr wrap="none" rtlCol="0">
              <a:spAutoFit/>
            </a:bodyPr>
            <a:lstStyle/>
            <a:p>
              <a:pPr algn="r"/>
              <a:r>
                <a:rPr lang="en-US" dirty="0"/>
                <a:t>Harvard </a:t>
              </a:r>
            </a:p>
            <a:p>
              <a:pPr algn="r"/>
              <a:r>
                <a:rPr lang="en-US" dirty="0"/>
                <a:t>Forest</a:t>
              </a:r>
            </a:p>
          </p:txBody>
        </p:sp>
      </p:grpSp>
      <p:sp>
        <p:nvSpPr>
          <p:cNvPr id="2" name="Rectangle 1"/>
          <p:cNvSpPr/>
          <p:nvPr/>
        </p:nvSpPr>
        <p:spPr>
          <a:xfrm>
            <a:off x="3936431" y="1947333"/>
            <a:ext cx="783950" cy="442417"/>
          </a:xfrm>
          <a:prstGeom prst="rect">
            <a:avLst/>
          </a:prstGeom>
          <a:no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noFill/>
            </a:endParaRPr>
          </a:p>
        </p:txBody>
      </p:sp>
      <p:sp>
        <p:nvSpPr>
          <p:cNvPr id="39" name="Rectangle 38"/>
          <p:cNvSpPr/>
          <p:nvPr/>
        </p:nvSpPr>
        <p:spPr>
          <a:xfrm>
            <a:off x="2904846" y="3832599"/>
            <a:ext cx="473353" cy="267134"/>
          </a:xfrm>
          <a:prstGeom prst="rect">
            <a:avLst/>
          </a:prstGeom>
          <a:no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noFill/>
            </a:endParaRPr>
          </a:p>
        </p:txBody>
      </p:sp>
      <p:sp>
        <p:nvSpPr>
          <p:cNvPr id="40" name="Rectangle 39"/>
          <p:cNvSpPr/>
          <p:nvPr/>
        </p:nvSpPr>
        <p:spPr>
          <a:xfrm>
            <a:off x="4263961" y="3832599"/>
            <a:ext cx="473353" cy="267134"/>
          </a:xfrm>
          <a:prstGeom prst="rect">
            <a:avLst/>
          </a:prstGeom>
          <a:no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noFill/>
            </a:endParaRPr>
          </a:p>
        </p:txBody>
      </p:sp>
      <p:sp>
        <p:nvSpPr>
          <p:cNvPr id="41" name="Rectangle 40"/>
          <p:cNvSpPr/>
          <p:nvPr/>
        </p:nvSpPr>
        <p:spPr>
          <a:xfrm>
            <a:off x="5630859" y="3832599"/>
            <a:ext cx="473353" cy="267134"/>
          </a:xfrm>
          <a:prstGeom prst="rect">
            <a:avLst/>
          </a:prstGeom>
          <a:no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noFill/>
            </a:endParaRPr>
          </a:p>
        </p:txBody>
      </p:sp>
    </p:spTree>
    <p:extLst>
      <p:ext uri="{BB962C8B-B14F-4D97-AF65-F5344CB8AC3E}">
        <p14:creationId xmlns:p14="http://schemas.microsoft.com/office/powerpoint/2010/main" val="46235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up)">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1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 grpId="0" animBg="1"/>
      <p:bldP spid="40"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kamuela_short_48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22175" y="949633"/>
            <a:ext cx="4321925" cy="3346006"/>
          </a:xfrm>
          <a:prstGeom prst="rect">
            <a:avLst/>
          </a:prstGeom>
        </p:spPr>
      </p:pic>
      <p:sp>
        <p:nvSpPr>
          <p:cNvPr id="6" name="Title 5"/>
          <p:cNvSpPr>
            <a:spLocks noGrp="1"/>
          </p:cNvSpPr>
          <p:nvPr>
            <p:ph type="title"/>
          </p:nvPr>
        </p:nvSpPr>
        <p:spPr>
          <a:xfrm>
            <a:off x="0" y="-1621"/>
            <a:ext cx="9144000" cy="523220"/>
          </a:xfrm>
        </p:spPr>
        <p:txBody>
          <a:bodyPr>
            <a:spAutoFit/>
          </a:bodyPr>
          <a:lstStyle/>
          <a:p>
            <a:r>
              <a:rPr lang="en-US" sz="2800" dirty="0"/>
              <a:t>The same method works in other ecosystem types</a:t>
            </a:r>
          </a:p>
        </p:txBody>
      </p:sp>
      <p:sp>
        <p:nvSpPr>
          <p:cNvPr id="8" name="Text Placeholder 7"/>
          <p:cNvSpPr>
            <a:spLocks noGrp="1"/>
          </p:cNvSpPr>
          <p:nvPr>
            <p:ph type="body" sz="quarter" idx="13"/>
          </p:nvPr>
        </p:nvSpPr>
        <p:spPr>
          <a:xfrm>
            <a:off x="207818" y="1275565"/>
            <a:ext cx="3794815" cy="3173396"/>
          </a:xfrm>
        </p:spPr>
        <p:txBody>
          <a:bodyPr>
            <a:normAutofit/>
          </a:bodyPr>
          <a:lstStyle/>
          <a:p>
            <a:r>
              <a:rPr lang="en-US" sz="2000" dirty="0"/>
              <a:t>Mixed, C3/C4 Grassland at 3000’ on the western flank of Mauna Kea, on the Big Island of Hawaii</a:t>
            </a:r>
          </a:p>
          <a:p>
            <a:r>
              <a:rPr lang="en-US" sz="2000" dirty="0"/>
              <a:t>Seasonality of vegetation greenness driven by timing and magnitude of precipitation events</a:t>
            </a:r>
          </a:p>
        </p:txBody>
      </p:sp>
      <p:sp>
        <p:nvSpPr>
          <p:cNvPr id="7" name="TextBox 6"/>
          <p:cNvSpPr txBox="1"/>
          <p:nvPr/>
        </p:nvSpPr>
        <p:spPr>
          <a:xfrm rot="16200000">
            <a:off x="3331744" y="1065408"/>
            <a:ext cx="2462981" cy="9161530"/>
          </a:xfrm>
          <a:prstGeom prst="rect">
            <a:avLst/>
          </a:prstGeom>
          <a:solidFill>
            <a:schemeClr val="tx1"/>
          </a:solidFill>
        </p:spPr>
        <p:txBody>
          <a:bodyPr wrap="square" rtlCol="0">
            <a:noAutofit/>
          </a:bodyPr>
          <a:lstStyle/>
          <a:p>
            <a:endParaRPr lang="en-US" sz="800" dirty="0">
              <a:solidFill>
                <a:srgbClr val="000000"/>
              </a:solidFill>
            </a:endParaRPr>
          </a:p>
          <a:p>
            <a:pPr algn="ctr"/>
            <a:r>
              <a:rPr lang="en-US" dirty="0">
                <a:solidFill>
                  <a:srgbClr val="000000"/>
                </a:solidFill>
              </a:rPr>
              <a:t>Canopy greenness</a:t>
            </a: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pPr algn="ctr"/>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p:txBody>
      </p:sp>
      <p:sp>
        <p:nvSpPr>
          <p:cNvPr id="3" name="TextBox 2"/>
          <p:cNvSpPr txBox="1"/>
          <p:nvPr/>
        </p:nvSpPr>
        <p:spPr>
          <a:xfrm>
            <a:off x="4522175" y="3815586"/>
            <a:ext cx="2305777" cy="369332"/>
          </a:xfrm>
          <a:prstGeom prst="rect">
            <a:avLst/>
          </a:prstGeom>
          <a:noFill/>
        </p:spPr>
        <p:txBody>
          <a:bodyPr wrap="none" rtlCol="0">
            <a:spAutoFit/>
          </a:bodyPr>
          <a:lstStyle/>
          <a:p>
            <a:r>
              <a:rPr lang="en-US" dirty="0" err="1"/>
              <a:t>KamuelaCam</a:t>
            </a:r>
            <a:r>
              <a:rPr lang="en-US" dirty="0"/>
              <a:t>, </a:t>
            </a:r>
            <a:r>
              <a:rPr lang="en-US" dirty="0" err="1"/>
              <a:t>Waimea</a:t>
            </a:r>
            <a:r>
              <a:rPr lang="en-US" dirty="0"/>
              <a:t> </a:t>
            </a:r>
          </a:p>
        </p:txBody>
      </p:sp>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l="12428" t="2426" r="4680" b="5095"/>
          <a:stretch/>
        </p:blipFill>
        <p:spPr>
          <a:xfrm>
            <a:off x="550606" y="4427536"/>
            <a:ext cx="8485240" cy="2432533"/>
          </a:xfrm>
          <a:prstGeom prst="rect">
            <a:avLst/>
          </a:prstGeom>
        </p:spPr>
      </p:pic>
    </p:spTree>
    <p:extLst>
      <p:ext uri="{BB962C8B-B14F-4D97-AF65-F5344CB8AC3E}">
        <p14:creationId xmlns:p14="http://schemas.microsoft.com/office/powerpoint/2010/main" val="265250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36655"/>
          </a:xfrm>
        </p:spPr>
        <p:txBody>
          <a:bodyPr/>
          <a:lstStyle/>
          <a:p>
            <a:r>
              <a:rPr lang="en-US" sz="2800" dirty="0"/>
              <a:t>Seasonality in evergreen forests</a:t>
            </a:r>
          </a:p>
        </p:txBody>
      </p:sp>
      <p:pic>
        <p:nvPicPr>
          <p:cNvPr id="4" name="Picture 3" descr="Niwot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7532" y="1813684"/>
            <a:ext cx="5867400" cy="1721149"/>
          </a:xfrm>
          <a:prstGeom prst="rect">
            <a:avLst/>
          </a:prstGeom>
        </p:spPr>
      </p:pic>
      <p:pic>
        <p:nvPicPr>
          <p:cNvPr id="5" name="Picture 4" descr="niwot3_2017_12_05_12000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07031"/>
            <a:ext cx="3277532" cy="2427802"/>
          </a:xfrm>
          <a:prstGeom prst="rect">
            <a:avLst/>
          </a:prstGeom>
        </p:spPr>
      </p:pic>
      <p:sp>
        <p:nvSpPr>
          <p:cNvPr id="6" name="TextBox 5"/>
          <p:cNvSpPr txBox="1"/>
          <p:nvPr/>
        </p:nvSpPr>
        <p:spPr>
          <a:xfrm>
            <a:off x="3263000" y="1093345"/>
            <a:ext cx="5866468" cy="646331"/>
          </a:xfrm>
          <a:prstGeom prst="rect">
            <a:avLst/>
          </a:prstGeom>
          <a:noFill/>
        </p:spPr>
        <p:txBody>
          <a:bodyPr wrap="square" rtlCol="0">
            <a:spAutoFit/>
          </a:bodyPr>
          <a:lstStyle/>
          <a:p>
            <a:r>
              <a:rPr lang="en-US" dirty="0" err="1"/>
              <a:t>Niwot</a:t>
            </a:r>
            <a:r>
              <a:rPr lang="en-US" dirty="0"/>
              <a:t> Ridge, Colorado (3050 m elevation)</a:t>
            </a:r>
          </a:p>
          <a:p>
            <a:r>
              <a:rPr lang="en-US" i="1" dirty="0" err="1"/>
              <a:t>Picea</a:t>
            </a:r>
            <a:r>
              <a:rPr lang="en-US" i="1" dirty="0"/>
              <a:t> </a:t>
            </a:r>
            <a:r>
              <a:rPr lang="en-US" i="1" dirty="0" err="1"/>
              <a:t>engelmannii</a:t>
            </a:r>
            <a:r>
              <a:rPr lang="en-US" i="1" dirty="0"/>
              <a:t>, </a:t>
            </a:r>
            <a:r>
              <a:rPr lang="en-US" i="1" dirty="0" err="1"/>
              <a:t>Abies</a:t>
            </a:r>
            <a:r>
              <a:rPr lang="en-US" i="1" dirty="0"/>
              <a:t> </a:t>
            </a:r>
            <a:r>
              <a:rPr lang="en-US" i="1" dirty="0" err="1"/>
              <a:t>lasiocarpa</a:t>
            </a:r>
            <a:r>
              <a:rPr lang="en-US" i="1" dirty="0"/>
              <a:t>, </a:t>
            </a:r>
            <a:r>
              <a:rPr lang="en-US" i="1" dirty="0" err="1"/>
              <a:t>Pinus</a:t>
            </a:r>
            <a:r>
              <a:rPr lang="en-US" i="1" dirty="0"/>
              <a:t> </a:t>
            </a:r>
            <a:r>
              <a:rPr lang="en-US" i="1" dirty="0" err="1"/>
              <a:t>contorta</a:t>
            </a:r>
            <a:r>
              <a:rPr lang="en-US" dirty="0"/>
              <a:t>)</a:t>
            </a:r>
          </a:p>
        </p:txBody>
      </p:sp>
      <p:sp>
        <p:nvSpPr>
          <p:cNvPr id="13" name="TextBox 12"/>
          <p:cNvSpPr txBox="1"/>
          <p:nvPr/>
        </p:nvSpPr>
        <p:spPr>
          <a:xfrm>
            <a:off x="4876800" y="3124200"/>
            <a:ext cx="3886200" cy="369332"/>
          </a:xfrm>
          <a:prstGeom prst="rect">
            <a:avLst/>
          </a:prstGeom>
          <a:noFill/>
        </p:spPr>
        <p:txBody>
          <a:bodyPr wrap="square" rtlCol="0">
            <a:spAutoFit/>
          </a:bodyPr>
          <a:lstStyle/>
          <a:p>
            <a:r>
              <a:rPr lang="en-US" dirty="0">
                <a:solidFill>
                  <a:srgbClr val="000000"/>
                </a:solidFill>
              </a:rPr>
              <a:t>2016                                          2017	</a:t>
            </a:r>
          </a:p>
        </p:txBody>
      </p:sp>
      <p:cxnSp>
        <p:nvCxnSpPr>
          <p:cNvPr id="16" name="Straight Connector 15"/>
          <p:cNvCxnSpPr/>
          <p:nvPr/>
        </p:nvCxnSpPr>
        <p:spPr>
          <a:xfrm>
            <a:off x="6459114" y="1905000"/>
            <a:ext cx="0" cy="1512332"/>
          </a:xfrm>
          <a:prstGeom prst="line">
            <a:avLst/>
          </a:prstGeom>
          <a:ln w="635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0" y="4273974"/>
            <a:ext cx="9153144" cy="2431626"/>
            <a:chOff x="0" y="4273974"/>
            <a:chExt cx="9153144" cy="2431626"/>
          </a:xfrm>
        </p:grpSpPr>
        <p:pic>
          <p:nvPicPr>
            <p:cNvPr id="10" name="Picture 9" descr="Nahuku.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2696" y="4983557"/>
              <a:ext cx="5870448" cy="1722043"/>
            </a:xfrm>
            <a:prstGeom prst="rect">
              <a:avLst/>
            </a:prstGeom>
          </p:spPr>
        </p:pic>
        <p:pic>
          <p:nvPicPr>
            <p:cNvPr id="11" name="Picture 10" descr="nahuku_2017_12_03_120007.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273974"/>
              <a:ext cx="3282696" cy="2431626"/>
            </a:xfrm>
            <a:prstGeom prst="rect">
              <a:avLst/>
            </a:prstGeom>
          </p:spPr>
        </p:pic>
        <p:sp>
          <p:nvSpPr>
            <p:cNvPr id="12" name="Rectangle 11"/>
            <p:cNvSpPr/>
            <p:nvPr/>
          </p:nvSpPr>
          <p:spPr>
            <a:xfrm>
              <a:off x="3282696" y="4273974"/>
              <a:ext cx="5861304" cy="646331"/>
            </a:xfrm>
            <a:prstGeom prst="rect">
              <a:avLst/>
            </a:prstGeom>
          </p:spPr>
          <p:txBody>
            <a:bodyPr wrap="square">
              <a:spAutoFit/>
            </a:bodyPr>
            <a:lstStyle/>
            <a:p>
              <a:r>
                <a:rPr lang="en-US" dirty="0" err="1"/>
                <a:t>Nahuku</a:t>
              </a:r>
              <a:r>
                <a:rPr lang="en-US" dirty="0"/>
                <a:t> (Thurston Lava Tube), Hawaii (1200 m elevation)</a:t>
              </a:r>
            </a:p>
            <a:p>
              <a:r>
                <a:rPr lang="en-US" i="1" dirty="0" err="1"/>
                <a:t>Metrosideros</a:t>
              </a:r>
              <a:r>
                <a:rPr lang="en-US" i="1" dirty="0"/>
                <a:t> </a:t>
              </a:r>
              <a:r>
                <a:rPr lang="en-US" i="1" dirty="0" err="1"/>
                <a:t>polymorpha</a:t>
              </a:r>
              <a:r>
                <a:rPr lang="en-US" dirty="0"/>
                <a:t>, </a:t>
              </a:r>
              <a:r>
                <a:rPr lang="en-US" i="1" dirty="0"/>
                <a:t>Ilex </a:t>
              </a:r>
              <a:r>
                <a:rPr lang="en-US" i="1" dirty="0" err="1"/>
                <a:t>anomala</a:t>
              </a:r>
              <a:r>
                <a:rPr lang="en-US" dirty="0"/>
                <a:t>, </a:t>
              </a:r>
              <a:r>
                <a:rPr lang="en-US" i="1" dirty="0" err="1"/>
                <a:t>Cibotium</a:t>
              </a:r>
              <a:r>
                <a:rPr lang="en-US" i="1" dirty="0"/>
                <a:t> </a:t>
              </a:r>
              <a:r>
                <a:rPr lang="en-US" dirty="0"/>
                <a:t>spp.</a:t>
              </a:r>
            </a:p>
          </p:txBody>
        </p:sp>
        <p:sp>
          <p:nvSpPr>
            <p:cNvPr id="14" name="TextBox 13"/>
            <p:cNvSpPr txBox="1"/>
            <p:nvPr/>
          </p:nvSpPr>
          <p:spPr>
            <a:xfrm>
              <a:off x="5029200" y="6172200"/>
              <a:ext cx="3886200" cy="369332"/>
            </a:xfrm>
            <a:prstGeom prst="rect">
              <a:avLst/>
            </a:prstGeom>
            <a:noFill/>
          </p:spPr>
          <p:txBody>
            <a:bodyPr wrap="square" rtlCol="0">
              <a:spAutoFit/>
            </a:bodyPr>
            <a:lstStyle/>
            <a:p>
              <a:r>
                <a:rPr lang="en-US" dirty="0">
                  <a:solidFill>
                    <a:srgbClr val="000000"/>
                  </a:solidFill>
                </a:rPr>
                <a:t>2016                                          2017	</a:t>
              </a:r>
            </a:p>
          </p:txBody>
        </p:sp>
        <p:cxnSp>
          <p:nvCxnSpPr>
            <p:cNvPr id="17" name="Straight Connector 16"/>
            <p:cNvCxnSpPr/>
            <p:nvPr/>
          </p:nvCxnSpPr>
          <p:spPr>
            <a:xfrm>
              <a:off x="6459114" y="5105400"/>
              <a:ext cx="0" cy="1512332"/>
            </a:xfrm>
            <a:prstGeom prst="line">
              <a:avLst/>
            </a:prstGeom>
            <a:ln w="6350"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0" y="697468"/>
            <a:ext cx="3879679" cy="369332"/>
          </a:xfrm>
          <a:prstGeom prst="rect">
            <a:avLst/>
          </a:prstGeom>
          <a:noFill/>
        </p:spPr>
        <p:txBody>
          <a:bodyPr wrap="none" rtlCol="0">
            <a:spAutoFit/>
          </a:bodyPr>
          <a:lstStyle/>
          <a:p>
            <a:r>
              <a:rPr lang="en-US" dirty="0"/>
              <a:t>Some are more seasonal than others</a:t>
            </a:r>
            <a:r>
              <a:rPr lang="mr-IN" dirty="0"/>
              <a:t>…</a:t>
            </a:r>
            <a:endParaRPr lang="en-US" dirty="0"/>
          </a:p>
        </p:txBody>
      </p:sp>
    </p:spTree>
    <p:extLst>
      <p:ext uri="{BB962C8B-B14F-4D97-AF65-F5344CB8AC3E}">
        <p14:creationId xmlns:p14="http://schemas.microsoft.com/office/powerpoint/2010/main" val="542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descr="niwot3_2017_01_02_12300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773333"/>
          </a:xfrm>
          <a:prstGeom prst="rect">
            <a:avLst/>
          </a:prstGeom>
        </p:spPr>
      </p:pic>
      <p:pic>
        <p:nvPicPr>
          <p:cNvPr id="5" name="Picture 4" descr="niwot3_2017_07_19_12300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8100"/>
            <a:ext cx="4572000" cy="6773333"/>
          </a:xfrm>
          <a:prstGeom prst="rect">
            <a:avLst/>
          </a:prstGeom>
        </p:spPr>
      </p:pic>
      <p:sp>
        <p:nvSpPr>
          <p:cNvPr id="7" name="TextBox 6"/>
          <p:cNvSpPr txBox="1"/>
          <p:nvPr/>
        </p:nvSpPr>
        <p:spPr>
          <a:xfrm>
            <a:off x="1536484" y="1219200"/>
            <a:ext cx="1359116" cy="1015663"/>
          </a:xfrm>
          <a:prstGeom prst="rect">
            <a:avLst/>
          </a:prstGeom>
          <a:noFill/>
        </p:spPr>
        <p:txBody>
          <a:bodyPr wrap="none" rtlCol="0">
            <a:spAutoFit/>
          </a:bodyPr>
          <a:lstStyle/>
          <a:p>
            <a:r>
              <a:rPr lang="en-US" sz="6000" dirty="0"/>
              <a:t>July</a:t>
            </a:r>
          </a:p>
        </p:txBody>
      </p:sp>
      <p:sp>
        <p:nvSpPr>
          <p:cNvPr id="8" name="TextBox 7"/>
          <p:cNvSpPr txBox="1"/>
          <p:nvPr/>
        </p:nvSpPr>
        <p:spPr>
          <a:xfrm>
            <a:off x="5562600" y="1219200"/>
            <a:ext cx="2595582" cy="1015663"/>
          </a:xfrm>
          <a:prstGeom prst="rect">
            <a:avLst/>
          </a:prstGeom>
          <a:noFill/>
        </p:spPr>
        <p:txBody>
          <a:bodyPr wrap="none" rtlCol="0">
            <a:spAutoFit/>
          </a:bodyPr>
          <a:lstStyle/>
          <a:p>
            <a:r>
              <a:rPr lang="en-US" sz="6000" dirty="0"/>
              <a:t>January</a:t>
            </a:r>
          </a:p>
        </p:txBody>
      </p:sp>
    </p:spTree>
    <p:extLst>
      <p:ext uri="{BB962C8B-B14F-4D97-AF65-F5344CB8AC3E}">
        <p14:creationId xmlns:p14="http://schemas.microsoft.com/office/powerpoint/2010/main" val="260863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1" y="0"/>
            <a:ext cx="9144000" cy="892552"/>
          </a:xfrm>
        </p:spPr>
        <p:txBody>
          <a:bodyPr>
            <a:spAutoFit/>
          </a:bodyPr>
          <a:lstStyle/>
          <a:p>
            <a:r>
              <a:rPr lang="en-US" sz="2800" dirty="0"/>
              <a:t>Leveraging camera near-infrared (NIR) capabilities</a:t>
            </a:r>
            <a:br>
              <a:rPr lang="en-US" sz="3200" dirty="0"/>
            </a:br>
            <a:r>
              <a:rPr lang="en-US" sz="2400" dirty="0"/>
              <a:t>(</a:t>
            </a:r>
            <a:r>
              <a:rPr lang="en-US" sz="2400" dirty="0" err="1"/>
              <a:t>Petach</a:t>
            </a:r>
            <a:r>
              <a:rPr lang="en-US" sz="2400" dirty="0"/>
              <a:t> et al., </a:t>
            </a:r>
            <a:r>
              <a:rPr lang="en-US" sz="2400" i="1" dirty="0"/>
              <a:t>Agricultural &amp; Forest Meteorology</a:t>
            </a:r>
            <a:r>
              <a:rPr lang="en-US" sz="2400" dirty="0"/>
              <a:t> 2014)</a:t>
            </a:r>
            <a:endParaRPr lang="en-US" sz="36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604" y="4239564"/>
            <a:ext cx="3901172" cy="2411376"/>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30302" y="4239564"/>
            <a:ext cx="3901173" cy="2411375"/>
          </a:xfrm>
          <a:prstGeom prst="rect">
            <a:avLst/>
          </a:prstGeom>
        </p:spPr>
      </p:pic>
      <p:sp>
        <p:nvSpPr>
          <p:cNvPr id="5" name="Text Placeholder 4"/>
          <p:cNvSpPr>
            <a:spLocks noGrp="1"/>
          </p:cNvSpPr>
          <p:nvPr>
            <p:ph type="body" sz="quarter" idx="13"/>
          </p:nvPr>
        </p:nvSpPr>
        <p:spPr>
          <a:xfrm>
            <a:off x="182064" y="1178807"/>
            <a:ext cx="4967020" cy="5011835"/>
          </a:xfrm>
        </p:spPr>
        <p:txBody>
          <a:bodyPr>
            <a:noAutofit/>
          </a:bodyPr>
          <a:lstStyle/>
          <a:p>
            <a:pPr>
              <a:lnSpc>
                <a:spcPct val="90000"/>
              </a:lnSpc>
            </a:pPr>
            <a:r>
              <a:rPr lang="en-US" sz="2400" dirty="0"/>
              <a:t>CMOS sensor is sensitive to </a:t>
            </a:r>
            <a:br>
              <a:rPr lang="en-US" sz="2400" dirty="0"/>
            </a:br>
            <a:r>
              <a:rPr lang="en-US" sz="2400" dirty="0">
                <a:latin typeface="Symbol" charset="2"/>
                <a:cs typeface="Symbol" charset="2"/>
              </a:rPr>
              <a:t>l</a:t>
            </a:r>
            <a:r>
              <a:rPr lang="en-US" sz="2400" dirty="0"/>
              <a:t> &gt; 700 nm</a:t>
            </a:r>
          </a:p>
          <a:p>
            <a:pPr>
              <a:lnSpc>
                <a:spcPct val="90000"/>
              </a:lnSpc>
            </a:pPr>
            <a:r>
              <a:rPr lang="en-US" sz="2400" dirty="0"/>
              <a:t>software-controlled filter enables sequential VIS (RGB color) and VIS+NIR (monochrome) images</a:t>
            </a:r>
          </a:p>
          <a:p>
            <a:pPr>
              <a:lnSpc>
                <a:spcPct val="90000"/>
              </a:lnSpc>
            </a:pPr>
            <a:r>
              <a:rPr lang="en-US" sz="2400" dirty="0"/>
              <a:t>Potential applications</a:t>
            </a:r>
          </a:p>
          <a:p>
            <a:pPr lvl="1">
              <a:lnSpc>
                <a:spcPct val="90000"/>
              </a:lnSpc>
            </a:pPr>
            <a:r>
              <a:rPr lang="en-US" sz="2000" dirty="0"/>
              <a:t>false color images</a:t>
            </a:r>
          </a:p>
          <a:p>
            <a:pPr lvl="1">
              <a:lnSpc>
                <a:spcPct val="90000"/>
              </a:lnSpc>
            </a:pPr>
            <a:r>
              <a:rPr lang="en-US" sz="2000" dirty="0"/>
              <a:t>“camera NDVI” as alternative to GCC</a:t>
            </a:r>
          </a:p>
          <a:p>
            <a:pPr>
              <a:lnSpc>
                <a:spcPct val="90000"/>
              </a:lnSpc>
            </a:pPr>
            <a:endParaRPr lang="en-US" sz="2400" dirty="0"/>
          </a:p>
        </p:txBody>
      </p:sp>
      <p:sp>
        <p:nvSpPr>
          <p:cNvPr id="4" name="TextBox 3"/>
          <p:cNvSpPr txBox="1"/>
          <p:nvPr/>
        </p:nvSpPr>
        <p:spPr>
          <a:xfrm>
            <a:off x="602604" y="6273546"/>
            <a:ext cx="838691" cy="369332"/>
          </a:xfrm>
          <a:prstGeom prst="rect">
            <a:avLst/>
          </a:prstGeom>
          <a:noFill/>
        </p:spPr>
        <p:txBody>
          <a:bodyPr wrap="none" rtlCol="0">
            <a:spAutoFit/>
          </a:bodyPr>
          <a:lstStyle/>
          <a:p>
            <a:r>
              <a:rPr lang="en-US" dirty="0"/>
              <a:t>Winter</a:t>
            </a:r>
          </a:p>
        </p:txBody>
      </p:sp>
      <p:sp>
        <p:nvSpPr>
          <p:cNvPr id="8" name="TextBox 7"/>
          <p:cNvSpPr txBox="1"/>
          <p:nvPr/>
        </p:nvSpPr>
        <p:spPr>
          <a:xfrm>
            <a:off x="4730302" y="6287204"/>
            <a:ext cx="976124" cy="369332"/>
          </a:xfrm>
          <a:prstGeom prst="rect">
            <a:avLst/>
          </a:prstGeom>
          <a:noFill/>
        </p:spPr>
        <p:txBody>
          <a:bodyPr wrap="none" rtlCol="0">
            <a:spAutoFit/>
          </a:bodyPr>
          <a:lstStyle/>
          <a:p>
            <a:r>
              <a:rPr lang="en-US" dirty="0"/>
              <a:t>Summer</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46104" y="1463981"/>
            <a:ext cx="3385371" cy="2296022"/>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46104" y="1463981"/>
            <a:ext cx="1691461" cy="2296022"/>
          </a:xfrm>
          <a:prstGeom prst="rect">
            <a:avLst/>
          </a:prstGeom>
        </p:spPr>
      </p:pic>
      <p:sp>
        <p:nvSpPr>
          <p:cNvPr id="13" name="TextBox 12"/>
          <p:cNvSpPr txBox="1"/>
          <p:nvPr/>
        </p:nvSpPr>
        <p:spPr>
          <a:xfrm>
            <a:off x="5246104" y="3390671"/>
            <a:ext cx="479856" cy="369332"/>
          </a:xfrm>
          <a:prstGeom prst="rect">
            <a:avLst/>
          </a:prstGeom>
          <a:noFill/>
        </p:spPr>
        <p:txBody>
          <a:bodyPr wrap="none" rtlCol="0">
            <a:spAutoFit/>
          </a:bodyPr>
          <a:lstStyle/>
          <a:p>
            <a:r>
              <a:rPr lang="en-US" dirty="0"/>
              <a:t>VIS</a:t>
            </a:r>
          </a:p>
        </p:txBody>
      </p:sp>
      <p:sp>
        <p:nvSpPr>
          <p:cNvPr id="14" name="TextBox 13"/>
          <p:cNvSpPr txBox="1"/>
          <p:nvPr/>
        </p:nvSpPr>
        <p:spPr>
          <a:xfrm>
            <a:off x="6941980" y="3390671"/>
            <a:ext cx="928459" cy="369332"/>
          </a:xfrm>
          <a:prstGeom prst="rect">
            <a:avLst/>
          </a:prstGeom>
          <a:noFill/>
        </p:spPr>
        <p:txBody>
          <a:bodyPr wrap="none" rtlCol="0">
            <a:spAutoFit/>
          </a:bodyPr>
          <a:lstStyle/>
          <a:p>
            <a:r>
              <a:rPr lang="en-US" dirty="0"/>
              <a:t>VIS+NIR</a:t>
            </a:r>
          </a:p>
        </p:txBody>
      </p:sp>
    </p:spTree>
    <p:extLst>
      <p:ext uri="{BB962C8B-B14F-4D97-AF65-F5344CB8AC3E}">
        <p14:creationId xmlns:p14="http://schemas.microsoft.com/office/powerpoint/2010/main" val="395527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523220"/>
          </a:xfrm>
        </p:spPr>
        <p:txBody>
          <a:bodyPr>
            <a:spAutoFit/>
          </a:bodyPr>
          <a:lstStyle/>
          <a:p>
            <a:r>
              <a:rPr lang="en-US" sz="2800" dirty="0"/>
              <a:t>2018: A network of over 500 cameras</a:t>
            </a:r>
          </a:p>
        </p:txBody>
      </p:sp>
      <p:sp>
        <p:nvSpPr>
          <p:cNvPr id="6" name="Title 2"/>
          <p:cNvSpPr txBox="1">
            <a:spLocks/>
          </p:cNvSpPr>
          <p:nvPr/>
        </p:nvSpPr>
        <p:spPr>
          <a:xfrm>
            <a:off x="0" y="6295692"/>
            <a:ext cx="9144000" cy="3413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chemeClr val="tx1"/>
                </a:solidFill>
                <a:latin typeface="+mj-lt"/>
                <a:ea typeface="+mj-ea"/>
                <a:cs typeface="+mj-cs"/>
              </a:defRPr>
            </a:lvl1pPr>
          </a:lstStyle>
          <a:p>
            <a:r>
              <a:rPr lang="en-US" sz="2800" dirty="0"/>
              <a:t>Imagery and data available at: http://</a:t>
            </a:r>
            <a:r>
              <a:rPr lang="en-US" sz="2800" dirty="0" err="1"/>
              <a:t>phenocam.sr.unh.edu</a:t>
            </a:r>
            <a:r>
              <a:rPr lang="en-US" sz="2800" dirty="0"/>
              <a: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685800"/>
            <a:ext cx="7874000" cy="5489303"/>
          </a:xfrm>
          <a:prstGeom prst="rect">
            <a:avLst/>
          </a:prstGeom>
        </p:spPr>
      </p:pic>
    </p:spTree>
    <p:extLst>
      <p:ext uri="{BB962C8B-B14F-4D97-AF65-F5344CB8AC3E}">
        <p14:creationId xmlns:p14="http://schemas.microsoft.com/office/powerpoint/2010/main" val="170543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0" name="Picture 39" descr="howland2_2012_10_18_123137.jpg"/>
          <p:cNvPicPr>
            <a:picLocks noChangeAspect="1"/>
          </p:cNvPicPr>
          <p:nvPr/>
        </p:nvPicPr>
        <p:blipFill>
          <a:blip r:embed="rId3" cstate="screen">
            <a:extLst>
              <a:ext uri="{BEBA8EAE-BF5A-486C-A8C5-ECC9F3942E4B}">
                <a14:imgProps xmlns:a14="http://schemas.microsoft.com/office/drawing/2010/main">
                  <a14:imgLayer r:embed="rId4">
                    <a14:imgEffect>
                      <a14:sharpenSoften amount="72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568704" y="3409155"/>
            <a:ext cx="2286000" cy="1721555"/>
          </a:xfrm>
          <a:prstGeom prst="rect">
            <a:avLst/>
          </a:prstGeom>
          <a:ln>
            <a:solidFill>
              <a:srgbClr val="000000"/>
            </a:solidFill>
          </a:ln>
        </p:spPr>
      </p:pic>
      <p:sp>
        <p:nvSpPr>
          <p:cNvPr id="2" name="Title 1"/>
          <p:cNvSpPr>
            <a:spLocks noGrp="1"/>
          </p:cNvSpPr>
          <p:nvPr>
            <p:ph type="title"/>
          </p:nvPr>
        </p:nvSpPr>
        <p:spPr>
          <a:xfrm>
            <a:off x="0" y="267883"/>
            <a:ext cx="2286000" cy="1828800"/>
          </a:xfrm>
          <a:ln>
            <a:solidFill>
              <a:srgbClr val="000000"/>
            </a:solidFill>
          </a:ln>
        </p:spPr>
        <p:txBody>
          <a:bodyPr/>
          <a:lstStyle/>
          <a:p>
            <a:endParaRPr lang="en-US"/>
          </a:p>
        </p:txBody>
      </p:sp>
      <p:sp>
        <p:nvSpPr>
          <p:cNvPr id="3" name="Text Placeholder 2"/>
          <p:cNvSpPr>
            <a:spLocks noGrp="1"/>
          </p:cNvSpPr>
          <p:nvPr>
            <p:ph type="body" sz="quarter" idx="13"/>
          </p:nvPr>
        </p:nvSpPr>
        <p:spPr>
          <a:xfrm>
            <a:off x="457200" y="1178807"/>
            <a:ext cx="2286000" cy="1828800"/>
          </a:xfrm>
          <a:ln>
            <a:solidFill>
              <a:srgbClr val="000000"/>
            </a:solidFill>
          </a:ln>
        </p:spPr>
        <p:txBody>
          <a:bodyPr/>
          <a:lstStyle/>
          <a:p>
            <a:endParaRPr lang="en-US"/>
          </a:p>
        </p:txBody>
      </p:sp>
      <p:pic>
        <p:nvPicPr>
          <p:cNvPr id="6" name="Picture 5" descr="freemanwood_2012_10_21_12010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200"/>
            <a:ext cx="2286000" cy="1693333"/>
          </a:xfrm>
          <a:prstGeom prst="rect">
            <a:avLst/>
          </a:prstGeom>
          <a:ln>
            <a:solidFill>
              <a:srgbClr val="000000"/>
            </a:solidFill>
          </a:ln>
        </p:spPr>
      </p:pic>
      <p:pic>
        <p:nvPicPr>
          <p:cNvPr id="7" name="Picture 6" descr="howland1_2012_10_21_113144.jpg"/>
          <p:cNvPicPr>
            <a:picLocks/>
          </p:cNvPicPr>
          <p:nvPr/>
        </p:nvPicPr>
        <p:blipFill>
          <a:blip r:embed="rId6" cstate="screen">
            <a:extLst>
              <a:ext uri="{28A0092B-C50C-407E-A947-70E740481C1C}">
                <a14:useLocalDpi xmlns:a14="http://schemas.microsoft.com/office/drawing/2010/main"/>
              </a:ext>
            </a:extLst>
          </a:blip>
          <a:stretch>
            <a:fillRect/>
          </a:stretch>
        </p:blipFill>
        <p:spPr>
          <a:xfrm>
            <a:off x="6858000" y="5161345"/>
            <a:ext cx="2286000" cy="1700784"/>
          </a:xfrm>
          <a:prstGeom prst="rect">
            <a:avLst/>
          </a:prstGeom>
          <a:ln>
            <a:solidFill>
              <a:srgbClr val="000000"/>
            </a:solidFill>
          </a:ln>
        </p:spPr>
      </p:pic>
      <p:pic>
        <p:nvPicPr>
          <p:cNvPr id="9" name="Picture 8" descr="marena_2012_10_18_12000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58000" y="1701633"/>
            <a:ext cx="2286000" cy="1693333"/>
          </a:xfrm>
          <a:prstGeom prst="rect">
            <a:avLst/>
          </a:prstGeom>
          <a:ln>
            <a:solidFill>
              <a:srgbClr val="000000"/>
            </a:solidFill>
          </a:ln>
        </p:spPr>
      </p:pic>
      <p:pic>
        <p:nvPicPr>
          <p:cNvPr id="10" name="Picture 9" descr="nwohiocrop_2012_10_19_110312.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0" y="5161345"/>
            <a:ext cx="2286000" cy="1693333"/>
          </a:xfrm>
          <a:prstGeom prst="rect">
            <a:avLst/>
          </a:prstGeom>
          <a:ln>
            <a:solidFill>
              <a:srgbClr val="000000"/>
            </a:solidFill>
          </a:ln>
        </p:spPr>
      </p:pic>
      <p:pic>
        <p:nvPicPr>
          <p:cNvPr id="11" name="Picture 10" descr="vaira_2012_10_07_120103.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1701633"/>
            <a:ext cx="2286000" cy="1693333"/>
          </a:xfrm>
          <a:prstGeom prst="rect">
            <a:avLst/>
          </a:prstGeom>
          <a:ln>
            <a:solidFill>
              <a:srgbClr val="000000"/>
            </a:solidFill>
          </a:ln>
        </p:spPr>
      </p:pic>
      <p:pic>
        <p:nvPicPr>
          <p:cNvPr id="12" name="Picture 11" descr="tonzi_2012_10_06_120102.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86000" y="1"/>
            <a:ext cx="2286000" cy="1693333"/>
          </a:xfrm>
          <a:prstGeom prst="rect">
            <a:avLst/>
          </a:prstGeom>
          <a:ln>
            <a:solidFill>
              <a:srgbClr val="000000"/>
            </a:solidFill>
          </a:ln>
        </p:spPr>
      </p:pic>
      <p:pic>
        <p:nvPicPr>
          <p:cNvPr id="15" name="Picture 14" descr="lethbridge_2012_10_18_120114.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58000" y="3414889"/>
            <a:ext cx="2286000" cy="1693333"/>
          </a:xfrm>
          <a:prstGeom prst="rect">
            <a:avLst/>
          </a:prstGeom>
          <a:ln>
            <a:solidFill>
              <a:srgbClr val="000000"/>
            </a:solidFill>
          </a:ln>
        </p:spPr>
      </p:pic>
      <p:pic>
        <p:nvPicPr>
          <p:cNvPr id="16" name="Picture 15" descr="jasperridge_2012_10_19_120105.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72000" y="1701633"/>
            <a:ext cx="2286000" cy="1693333"/>
          </a:xfrm>
          <a:prstGeom prst="rect">
            <a:avLst/>
          </a:prstGeom>
          <a:ln>
            <a:solidFill>
              <a:srgbClr val="000000"/>
            </a:solidFill>
          </a:ln>
        </p:spPr>
      </p:pic>
      <p:pic>
        <p:nvPicPr>
          <p:cNvPr id="17" name="Picture 16" descr="konza_2012_10_21_120105.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86000" y="1701633"/>
            <a:ext cx="2286000" cy="1693333"/>
          </a:xfrm>
          <a:prstGeom prst="rect">
            <a:avLst/>
          </a:prstGeom>
          <a:ln>
            <a:solidFill>
              <a:srgbClr val="000000"/>
            </a:solidFill>
          </a:ln>
        </p:spPr>
      </p:pic>
      <p:pic>
        <p:nvPicPr>
          <p:cNvPr id="18" name="Picture 17" descr="harvardlph_2012_10_17_121121.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86000" y="3414889"/>
            <a:ext cx="2286000" cy="1693333"/>
          </a:xfrm>
          <a:prstGeom prst="rect">
            <a:avLst/>
          </a:prstGeom>
          <a:ln>
            <a:solidFill>
              <a:srgbClr val="000000"/>
            </a:solidFill>
          </a:ln>
        </p:spPr>
      </p:pic>
      <p:pic>
        <p:nvPicPr>
          <p:cNvPr id="19" name="Picture 18" descr="canadaOBS.jp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0" y="5161345"/>
            <a:ext cx="2286000" cy="1693333"/>
          </a:xfrm>
          <a:prstGeom prst="rect">
            <a:avLst/>
          </a:prstGeom>
          <a:ln>
            <a:solidFill>
              <a:srgbClr val="000000"/>
            </a:solidFill>
          </a:ln>
        </p:spPr>
      </p:pic>
      <p:pic>
        <p:nvPicPr>
          <p:cNvPr id="20" name="Picture 19" descr="burnssagebrush.jp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58000" y="16600"/>
            <a:ext cx="2286000" cy="1693333"/>
          </a:xfrm>
          <a:prstGeom prst="rect">
            <a:avLst/>
          </a:prstGeom>
          <a:ln>
            <a:solidFill>
              <a:srgbClr val="000000"/>
            </a:solidFill>
          </a:ln>
        </p:spPr>
      </p:pic>
      <p:pic>
        <p:nvPicPr>
          <p:cNvPr id="21" name="Picture 20" descr="bartlettir_2012_10_18_120147.jp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72000" y="24900"/>
            <a:ext cx="2286000" cy="1693333"/>
          </a:xfrm>
          <a:prstGeom prst="rect">
            <a:avLst/>
          </a:prstGeom>
          <a:ln>
            <a:solidFill>
              <a:srgbClr val="000000"/>
            </a:solidFill>
          </a:ln>
        </p:spPr>
      </p:pic>
      <p:pic>
        <p:nvPicPr>
          <p:cNvPr id="22" name="Picture 21" descr="alligatorriver_2012_10_20_090110.jp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0" y="3414889"/>
            <a:ext cx="2286000" cy="1693333"/>
          </a:xfrm>
          <a:prstGeom prst="rect">
            <a:avLst/>
          </a:prstGeom>
          <a:ln>
            <a:solidFill>
              <a:srgbClr val="000000"/>
            </a:solidFill>
          </a:ln>
        </p:spPr>
      </p:pic>
      <p:pic>
        <p:nvPicPr>
          <p:cNvPr id="23" name="Picture 22" descr="shalehillsczo_2012_10_20_120105.jpg"/>
          <p:cNvPicPr>
            <a:picLocks/>
          </p:cNvPicPr>
          <p:nvPr/>
        </p:nvPicPr>
        <p:blipFill>
          <a:blip r:embed="rId19" cstate="screen">
            <a:extLst>
              <a:ext uri="{BEBA8EAE-BF5A-486C-A8C5-ECC9F3942E4B}">
                <a14:imgProps xmlns:a14="http://schemas.microsoft.com/office/drawing/2010/main">
                  <a14:imgLayer r:embed="rId20">
                    <a14:imgEffect>
                      <a14:sharpenSoften amount="20000"/>
                    </a14:imgEffect>
                  </a14:imgLayer>
                </a14:imgProps>
              </a:ext>
              <a:ext uri="{28A0092B-C50C-407E-A947-70E740481C1C}">
                <a14:useLocalDpi xmlns:a14="http://schemas.microsoft.com/office/drawing/2010/main"/>
              </a:ext>
            </a:extLst>
          </a:blip>
          <a:stretch>
            <a:fillRect/>
          </a:stretch>
        </p:blipFill>
        <p:spPr>
          <a:xfrm>
            <a:off x="2286000" y="5161345"/>
            <a:ext cx="2286000" cy="1700784"/>
          </a:xfrm>
          <a:prstGeom prst="rect">
            <a:avLst/>
          </a:prstGeom>
          <a:ln>
            <a:solidFill>
              <a:srgbClr val="000000"/>
            </a:solidFill>
          </a:ln>
        </p:spPr>
      </p:pic>
      <p:cxnSp>
        <p:nvCxnSpPr>
          <p:cNvPr id="25" name="Straight Connector 24"/>
          <p:cNvCxnSpPr/>
          <p:nvPr/>
        </p:nvCxnSpPr>
        <p:spPr>
          <a:xfrm>
            <a:off x="0" y="1685034"/>
            <a:ext cx="91440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75" y="3378367"/>
            <a:ext cx="91440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0" y="5128144"/>
            <a:ext cx="91440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175" y="6854678"/>
            <a:ext cx="91440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9144000" y="1"/>
            <a:ext cx="0" cy="6862128"/>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0" y="1"/>
            <a:ext cx="0" cy="6862128"/>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2286000" y="1"/>
            <a:ext cx="0" cy="6862128"/>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568704" y="1"/>
            <a:ext cx="0" cy="6862128"/>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858000" y="-4128"/>
            <a:ext cx="0" cy="6862128"/>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296" y="1"/>
            <a:ext cx="9144000"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0295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358</TotalTime>
  <Words>1214</Words>
  <Application>Microsoft Macintosh PowerPoint</Application>
  <PresentationFormat>On-screen Show (4:3)</PresentationFormat>
  <Paragraphs>144</Paragraphs>
  <Slides>16</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Symbol</vt:lpstr>
      <vt:lpstr>Office Theme</vt:lpstr>
      <vt:lpstr>  PhenoCam data for validation of remotely sensed VIs  Bijan Seyednasrollah &amp; Andrew D. Richardson Northern Arizona University</vt:lpstr>
      <vt:lpstr>The PhenoCam Network: Near-surface remote sensing of vegetation phenology</vt:lpstr>
      <vt:lpstr>Quantitative analysis of camera imagery (Richardson et al. Oecologia 2007; Sonnentag et al., AFM 2012)</vt:lpstr>
      <vt:lpstr>The same method works in other ecosystem types</vt:lpstr>
      <vt:lpstr>Seasonality in evergreen forests</vt:lpstr>
      <vt:lpstr>PowerPoint Presentation</vt:lpstr>
      <vt:lpstr>Leveraging camera near-infrared (NIR) capabilities (Petach et al., Agricultural &amp; Forest Meteorology 2014)</vt:lpstr>
      <vt:lpstr>2018: A network of over 500 cameras</vt:lpstr>
      <vt:lpstr>PowerPoint Presentation</vt:lpstr>
      <vt:lpstr>PhenoCam is also archiving, processing and distributing imagery from cameras in all NEON domains</vt:lpstr>
      <vt:lpstr>PhenoCam Dataset V1.0</vt:lpstr>
      <vt:lpstr>Some examples of RS product evaluation</vt:lpstr>
      <vt:lpstr>PowerPoint Presentation</vt:lpstr>
      <vt:lpstr>PowerPoint Presentation</vt:lpstr>
      <vt:lpstr>Summary &amp; Outlook</vt:lpstr>
      <vt:lpstr>PowerPoint Presentation</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PhenoCam network: Evolution, Status, Future</dc:title>
  <dc:creator>Andrew Richardson</dc:creator>
  <cp:lastModifiedBy>Andrew Richardson</cp:lastModifiedBy>
  <cp:revision>28</cp:revision>
  <dcterms:created xsi:type="dcterms:W3CDTF">2016-06-20T19:50:20Z</dcterms:created>
  <dcterms:modified xsi:type="dcterms:W3CDTF">2018-11-20T23:58:55Z</dcterms:modified>
</cp:coreProperties>
</file>